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pptx" ContentType="application/vnd.openxmlformats-officedocument.presentationml.presentation"/>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2"/>
  </p:notesMasterIdLst>
  <p:handoutMasterIdLst>
    <p:handoutMasterId r:id="rId13"/>
  </p:handoutMasterIdLst>
  <p:sldIdLst>
    <p:sldId id="256" r:id="rId3"/>
    <p:sldId id="283" r:id="rId4"/>
    <p:sldId id="333" r:id="rId5"/>
    <p:sldId id="356" r:id="rId6"/>
    <p:sldId id="357" r:id="rId7"/>
    <p:sldId id="342" r:id="rId8"/>
    <p:sldId id="358" r:id="rId9"/>
    <p:sldId id="359" r:id="rId10"/>
    <p:sldId id="286" r:id="rId11"/>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06" autoAdjust="0"/>
    <p:restoredTop sz="80826" autoAdjust="0"/>
  </p:normalViewPr>
  <p:slideViewPr>
    <p:cSldViewPr snapToGrid="0" snapToObjects="1">
      <p:cViewPr varScale="1">
        <p:scale>
          <a:sx n="105" d="100"/>
          <a:sy n="105" d="100"/>
        </p:scale>
        <p:origin x="1240" y="176"/>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2020/9/26</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首先產生出</a:t>
            </a:r>
            <a:r>
              <a:rPr lang="en-US" sz="1200" b="0" kern="1200" dirty="0">
                <a:solidFill>
                  <a:schemeClr val="tx1"/>
                </a:solidFill>
                <a:effectLst/>
                <a:latin typeface="+mn-lt"/>
                <a:ea typeface="+mn-ea"/>
                <a:cs typeface="+mn-cs"/>
              </a:rPr>
              <a:t>m</a:t>
            </a:r>
            <a:r>
              <a:rPr lang="zh-TW" altLang="en-US" sz="1200" b="0" kern="1200" dirty="0">
                <a:solidFill>
                  <a:schemeClr val="tx1"/>
                </a:solidFill>
                <a:effectLst/>
                <a:latin typeface="+mn-lt"/>
                <a:ea typeface="+mn-ea"/>
                <a:cs typeface="+mn-cs"/>
              </a:rPr>
              <a:t>個 </a:t>
            </a:r>
            <a:r>
              <a:rPr lang="en-US" sz="1200" b="0" kern="1200" dirty="0">
                <a:solidFill>
                  <a:schemeClr val="tx1"/>
                </a:solidFill>
                <a:effectLst/>
                <a:latin typeface="+mn-lt"/>
                <a:ea typeface="+mn-ea"/>
                <a:cs typeface="+mn-cs"/>
              </a:rPr>
              <a:t>base learners(</a:t>
            </a:r>
            <a:r>
              <a:rPr lang="zh-TW" altLang="en-US" sz="1200" b="0" kern="1200" dirty="0">
                <a:solidFill>
                  <a:schemeClr val="tx1"/>
                </a:solidFill>
                <a:effectLst/>
                <a:latin typeface="+mn-lt"/>
                <a:ea typeface="+mn-ea"/>
                <a:cs typeface="+mn-cs"/>
              </a:rPr>
              <a:t>模型</a:t>
            </a:r>
            <a:r>
              <a:rPr lang="en-US" altLang="zh-TW" sz="1200" b="0" kern="1200" dirty="0">
                <a:solidFill>
                  <a:schemeClr val="tx1"/>
                </a:solidFill>
                <a:effectLst/>
                <a:latin typeface="+mn-lt"/>
                <a:ea typeface="+mn-ea"/>
                <a:cs typeface="+mn-cs"/>
              </a:rPr>
              <a:t>)</a:t>
            </a:r>
            <a:r>
              <a:rPr lang="zh-TW" altLang="en-US" sz="1200" b="0" kern="1200" dirty="0">
                <a:solidFill>
                  <a:schemeClr val="tx1"/>
                </a:solidFill>
                <a:effectLst/>
                <a:latin typeface="+mn-lt"/>
                <a:ea typeface="+mn-ea"/>
                <a:cs typeface="+mn-cs"/>
              </a:rPr>
              <a:t>彼此間並互相無關連，例如第一個</a:t>
            </a:r>
            <a:r>
              <a:rPr lang="en-US" sz="1200" b="0" kern="1200" dirty="0">
                <a:solidFill>
                  <a:schemeClr val="tx1"/>
                </a:solidFill>
                <a:effectLst/>
                <a:latin typeface="+mn-lt"/>
                <a:ea typeface="+mn-ea"/>
                <a:cs typeface="+mn-cs"/>
              </a:rPr>
              <a:t>learner</a:t>
            </a:r>
            <a:r>
              <a:rPr lang="zh-TW" altLang="en-US" sz="1200" b="0" kern="1200" dirty="0">
                <a:solidFill>
                  <a:schemeClr val="tx1"/>
                </a:solidFill>
                <a:effectLst/>
                <a:latin typeface="+mn-lt"/>
                <a:ea typeface="+mn-ea"/>
                <a:cs typeface="+mn-cs"/>
              </a:rPr>
              <a:t>為 </a:t>
            </a:r>
            <a:r>
              <a:rPr lang="en-US" sz="1200" b="0" kern="1200" dirty="0">
                <a:solidFill>
                  <a:schemeClr val="tx1"/>
                </a:solidFill>
                <a:effectLst/>
                <a:latin typeface="+mn-lt"/>
                <a:ea typeface="+mn-ea"/>
                <a:cs typeface="+mn-cs"/>
              </a:rPr>
              <a:t>logistic regression</a:t>
            </a:r>
            <a:r>
              <a:rPr lang="zh-TW" altLang="en-US" sz="1200" b="0" kern="1200" dirty="0">
                <a:solidFill>
                  <a:schemeClr val="tx1"/>
                </a:solidFill>
                <a:effectLst/>
                <a:latin typeface="+mn-lt"/>
                <a:ea typeface="+mn-ea"/>
                <a:cs typeface="+mn-cs"/>
              </a:rPr>
              <a:t>第二個為決策樹。訓練完</a:t>
            </a:r>
            <a:r>
              <a:rPr lang="en-US" sz="1200" b="0" kern="1200" dirty="0">
                <a:solidFill>
                  <a:schemeClr val="tx1"/>
                </a:solidFill>
                <a:effectLst/>
                <a:latin typeface="+mn-lt"/>
                <a:ea typeface="+mn-ea"/>
                <a:cs typeface="+mn-cs"/>
              </a:rPr>
              <a:t>m</a:t>
            </a:r>
            <a:r>
              <a:rPr lang="zh-TW" altLang="en-US" sz="1200" b="0" kern="1200" dirty="0">
                <a:solidFill>
                  <a:schemeClr val="tx1"/>
                </a:solidFill>
                <a:effectLst/>
                <a:latin typeface="+mn-lt"/>
                <a:ea typeface="+mn-ea"/>
                <a:cs typeface="+mn-cs"/>
              </a:rPr>
              <a:t>個模型後，我們要把這</a:t>
            </a:r>
            <a:r>
              <a:rPr lang="en-US" sz="1200" b="0" kern="1200" dirty="0">
                <a:solidFill>
                  <a:schemeClr val="tx1"/>
                </a:solidFill>
                <a:effectLst/>
                <a:latin typeface="+mn-lt"/>
                <a:ea typeface="+mn-ea"/>
                <a:cs typeface="+mn-cs"/>
              </a:rPr>
              <a:t>m</a:t>
            </a:r>
            <a:r>
              <a:rPr lang="zh-TW" altLang="en-US" sz="1200" b="0" kern="1200" dirty="0">
                <a:solidFill>
                  <a:schemeClr val="tx1"/>
                </a:solidFill>
                <a:effectLst/>
                <a:latin typeface="+mn-lt"/>
                <a:ea typeface="+mn-ea"/>
                <a:cs typeface="+mn-cs"/>
              </a:rPr>
              <a:t>個模型合併在一起。合併的方式是我們另外再訓練一個模型，這個模型把</a:t>
            </a:r>
            <a:r>
              <a:rPr lang="en-US" sz="1200" b="0" kern="1200" dirty="0">
                <a:solidFill>
                  <a:schemeClr val="tx1"/>
                </a:solidFill>
                <a:effectLst/>
                <a:latin typeface="+mn-lt"/>
                <a:ea typeface="+mn-ea"/>
                <a:cs typeface="+mn-cs"/>
              </a:rPr>
              <a:t>ｍ</a:t>
            </a:r>
            <a:r>
              <a:rPr lang="zh-TW" altLang="en-US" sz="1200" b="0" kern="1200" dirty="0">
                <a:solidFill>
                  <a:schemeClr val="tx1"/>
                </a:solidFill>
                <a:effectLst/>
                <a:latin typeface="+mn-lt"/>
                <a:ea typeface="+mn-ea"/>
                <a:cs typeface="+mn-cs"/>
              </a:rPr>
              <a:t>個</a:t>
            </a:r>
            <a:r>
              <a:rPr lang="en-US" sz="1200" b="0" kern="1200" dirty="0">
                <a:solidFill>
                  <a:schemeClr val="tx1"/>
                </a:solidFill>
                <a:effectLst/>
                <a:latin typeface="+mn-lt"/>
                <a:ea typeface="+mn-ea"/>
                <a:cs typeface="+mn-cs"/>
              </a:rPr>
              <a:t>base learner</a:t>
            </a:r>
            <a:r>
              <a:rPr lang="zh-TW" altLang="en-US" sz="1200" b="0" kern="1200" dirty="0">
                <a:solidFill>
                  <a:schemeClr val="tx1"/>
                </a:solidFill>
                <a:effectLst/>
                <a:latin typeface="+mn-lt"/>
                <a:ea typeface="+mn-ea"/>
                <a:cs typeface="+mn-cs"/>
              </a:rPr>
              <a:t>的輸出當成新的模型的輸入因此我們會根據這</a:t>
            </a:r>
            <a:r>
              <a:rPr lang="en-US" sz="1200" b="0" kern="1200" dirty="0">
                <a:solidFill>
                  <a:schemeClr val="tx1"/>
                </a:solidFill>
                <a:effectLst/>
                <a:latin typeface="+mn-lt"/>
                <a:ea typeface="+mn-ea"/>
                <a:cs typeface="+mn-cs"/>
              </a:rPr>
              <a:t>m</a:t>
            </a:r>
            <a:r>
              <a:rPr lang="zh-TW" altLang="en-US" sz="1200" b="0" kern="1200" dirty="0">
                <a:solidFill>
                  <a:schemeClr val="tx1"/>
                </a:solidFill>
                <a:effectLst/>
                <a:latin typeface="+mn-lt"/>
                <a:ea typeface="+mn-ea"/>
                <a:cs typeface="+mn-cs"/>
              </a:rPr>
              <a:t>個特徵利用集成式學習其中的演算法來學習一個模型並預測最終結果。最後的 </a:t>
            </a:r>
            <a:r>
              <a:rPr lang="en-US" sz="1200" b="0" kern="1200" dirty="0">
                <a:solidFill>
                  <a:schemeClr val="tx1"/>
                </a:solidFill>
                <a:effectLst/>
                <a:latin typeface="+mn-lt"/>
                <a:ea typeface="+mn-ea"/>
                <a:cs typeface="+mn-cs"/>
              </a:rPr>
              <a:t>Ensemble model </a:t>
            </a:r>
            <a:r>
              <a:rPr lang="zh-TW" altLang="en-US" sz="1200" b="0" kern="1200" dirty="0">
                <a:solidFill>
                  <a:schemeClr val="tx1"/>
                </a:solidFill>
                <a:effectLst/>
                <a:latin typeface="+mn-lt"/>
                <a:ea typeface="+mn-ea"/>
                <a:cs typeface="+mn-cs"/>
              </a:rPr>
              <a:t>可以使用線性回歸或是深度神經網路來做學習。總之 </a:t>
            </a:r>
            <a:r>
              <a:rPr lang="en-US" sz="1200" b="0" kern="1200" dirty="0">
                <a:solidFill>
                  <a:schemeClr val="tx1"/>
                </a:solidFill>
                <a:effectLst/>
                <a:latin typeface="+mn-lt"/>
                <a:ea typeface="+mn-ea"/>
                <a:cs typeface="+mn-cs"/>
              </a:rPr>
              <a:t>Ensemble model </a:t>
            </a:r>
            <a:r>
              <a:rPr lang="zh-TW" altLang="en-US" sz="1200" b="0" kern="1200" dirty="0">
                <a:solidFill>
                  <a:schemeClr val="tx1"/>
                </a:solidFill>
                <a:effectLst/>
                <a:latin typeface="+mn-lt"/>
                <a:ea typeface="+mn-ea"/>
                <a:cs typeface="+mn-cs"/>
              </a:rPr>
              <a:t>的目的是把每一個 </a:t>
            </a:r>
            <a:r>
              <a:rPr lang="en-US" sz="1200" b="0" kern="1200" dirty="0">
                <a:solidFill>
                  <a:schemeClr val="tx1"/>
                </a:solidFill>
                <a:effectLst/>
                <a:latin typeface="+mn-lt"/>
                <a:ea typeface="+mn-ea"/>
                <a:cs typeface="+mn-cs"/>
              </a:rPr>
              <a:t>base learners </a:t>
            </a:r>
            <a:r>
              <a:rPr lang="zh-TW" altLang="en-US" sz="1200" b="0" kern="1200" dirty="0">
                <a:solidFill>
                  <a:schemeClr val="tx1"/>
                </a:solidFill>
                <a:effectLst/>
                <a:latin typeface="+mn-lt"/>
                <a:ea typeface="+mn-ea"/>
                <a:cs typeface="+mn-cs"/>
              </a:rPr>
              <a:t>的輸出當成線索，並把這些線索想辦法做整合來得到最終的答案。另外在進行 </a:t>
            </a:r>
            <a:r>
              <a:rPr lang="en-US" sz="1200" b="0" kern="1200" dirty="0">
                <a:solidFill>
                  <a:schemeClr val="tx1"/>
                </a:solidFill>
                <a:effectLst/>
                <a:latin typeface="+mn-lt"/>
                <a:ea typeface="+mn-ea"/>
                <a:cs typeface="+mn-cs"/>
              </a:rPr>
              <a:t>Stacking </a:t>
            </a:r>
            <a:r>
              <a:rPr lang="zh-TW" altLang="en-US" sz="1200" b="0" kern="1200" dirty="0">
                <a:solidFill>
                  <a:schemeClr val="tx1"/>
                </a:solidFill>
                <a:effectLst/>
                <a:latin typeface="+mn-lt"/>
                <a:ea typeface="+mn-ea"/>
                <a:cs typeface="+mn-cs"/>
              </a:rPr>
              <a:t>的時候要注意的是在訓練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個 </a:t>
            </a:r>
            <a:r>
              <a:rPr lang="en-US" sz="1200" b="0" kern="1200" dirty="0">
                <a:solidFill>
                  <a:schemeClr val="tx1"/>
                </a:solidFill>
                <a:effectLst/>
                <a:latin typeface="+mn-lt"/>
                <a:ea typeface="+mn-ea"/>
                <a:cs typeface="+mn-cs"/>
              </a:rPr>
              <a:t>base learners </a:t>
            </a:r>
            <a:r>
              <a:rPr lang="zh-TW" altLang="en-US" sz="1200" b="0" kern="1200" dirty="0">
                <a:solidFill>
                  <a:schemeClr val="tx1"/>
                </a:solidFill>
                <a:effectLst/>
                <a:latin typeface="+mn-lt"/>
                <a:ea typeface="+mn-ea"/>
                <a:cs typeface="+mn-cs"/>
              </a:rPr>
              <a:t>的訓練資料和訓練 </a:t>
            </a:r>
            <a:r>
              <a:rPr lang="en-US" sz="1200" b="0" kern="1200" dirty="0">
                <a:solidFill>
                  <a:schemeClr val="tx1"/>
                </a:solidFill>
                <a:effectLst/>
                <a:latin typeface="+mn-lt"/>
                <a:ea typeface="+mn-ea"/>
                <a:cs typeface="+mn-cs"/>
              </a:rPr>
              <a:t>Ensemble model </a:t>
            </a:r>
            <a:r>
              <a:rPr lang="zh-TW" altLang="en-US" sz="1200" b="0" kern="1200" dirty="0">
                <a:solidFill>
                  <a:schemeClr val="tx1"/>
                </a:solidFill>
                <a:effectLst/>
                <a:latin typeface="+mn-lt"/>
                <a:ea typeface="+mn-ea"/>
                <a:cs typeface="+mn-cs"/>
              </a:rPr>
              <a:t>的資料兩者的訓練資料要不同。</a:t>
            </a:r>
          </a:p>
          <a:p>
            <a:endParaRPr lang="en-TW" dirty="0"/>
          </a:p>
          <a:p>
            <a:endParaRPr lang="en-TW"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811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Ensemble learning </a:t>
            </a:r>
            <a:r>
              <a:rPr lang="zh-TW" altLang="en-US" sz="1200" b="0" kern="1200" dirty="0">
                <a:solidFill>
                  <a:schemeClr val="tx1"/>
                </a:solidFill>
                <a:effectLst/>
                <a:latin typeface="+mn-lt"/>
                <a:ea typeface="+mn-ea"/>
                <a:cs typeface="+mn-cs"/>
              </a:rPr>
              <a:t>通常可以讓 </a:t>
            </a:r>
            <a:r>
              <a:rPr lang="en-US" sz="1200" b="0" kern="1200" dirty="0">
                <a:solidFill>
                  <a:schemeClr val="tx1"/>
                </a:solidFill>
                <a:effectLst/>
                <a:latin typeface="+mn-lt"/>
                <a:ea typeface="+mn-ea"/>
                <a:cs typeface="+mn-cs"/>
              </a:rPr>
              <a:t>base learner </a:t>
            </a:r>
            <a:r>
              <a:rPr lang="zh-TW" altLang="en-US" sz="1200" b="0" kern="1200" dirty="0">
                <a:solidFill>
                  <a:schemeClr val="tx1"/>
                </a:solidFill>
                <a:effectLst/>
                <a:latin typeface="+mn-lt"/>
                <a:ea typeface="+mn-ea"/>
                <a:cs typeface="+mn-cs"/>
              </a:rPr>
              <a:t>的表現變好，這一點在許多實戰上被驗證了。</a:t>
            </a:r>
            <a:r>
              <a:rPr lang="en-US" sz="1200" b="0" kern="1200" dirty="0">
                <a:solidFill>
                  <a:schemeClr val="tx1"/>
                </a:solidFill>
                <a:effectLst/>
                <a:latin typeface="+mn-lt"/>
                <a:ea typeface="+mn-ea"/>
                <a:cs typeface="+mn-cs"/>
              </a:rPr>
              <a:t>Ensemble learning</a:t>
            </a:r>
            <a:r>
              <a:rPr lang="zh-TW" altLang="en-US" sz="1200" b="0" kern="1200" dirty="0">
                <a:solidFill>
                  <a:schemeClr val="tx1"/>
                </a:solidFill>
                <a:effectLst/>
                <a:latin typeface="+mn-lt"/>
                <a:ea typeface="+mn-ea"/>
                <a:cs typeface="+mn-cs"/>
              </a:rPr>
              <a:t>有三種類型第一種為 </a:t>
            </a:r>
            <a:r>
              <a:rPr lang="en-US" sz="1200" b="0" kern="1200" dirty="0">
                <a:solidFill>
                  <a:schemeClr val="tx1"/>
                </a:solidFill>
                <a:effectLst/>
                <a:latin typeface="+mn-lt"/>
                <a:ea typeface="+mn-ea"/>
                <a:cs typeface="+mn-cs"/>
              </a:rPr>
              <a:t>Bagging，</a:t>
            </a:r>
            <a:r>
              <a:rPr lang="zh-TW" altLang="en-US" sz="1200" b="0" kern="1200" dirty="0">
                <a:solidFill>
                  <a:schemeClr val="tx1"/>
                </a:solidFill>
                <a:effectLst/>
                <a:latin typeface="+mn-lt"/>
                <a:ea typeface="+mn-ea"/>
                <a:cs typeface="+mn-cs"/>
              </a:rPr>
              <a:t>第二種為 </a:t>
            </a:r>
            <a:r>
              <a:rPr lang="en-US" sz="1200" b="0" kern="1200" dirty="0">
                <a:solidFill>
                  <a:schemeClr val="tx1"/>
                </a:solidFill>
                <a:effectLst/>
                <a:latin typeface="+mn-lt"/>
                <a:ea typeface="+mn-ea"/>
                <a:cs typeface="+mn-cs"/>
              </a:rPr>
              <a:t>Boosting，</a:t>
            </a:r>
            <a:r>
              <a:rPr lang="zh-TW" altLang="en-US" sz="1200" b="0" kern="1200" dirty="0">
                <a:solidFill>
                  <a:schemeClr val="tx1"/>
                </a:solidFill>
                <a:effectLst/>
                <a:latin typeface="+mn-lt"/>
                <a:ea typeface="+mn-ea"/>
                <a:cs typeface="+mn-cs"/>
              </a:rPr>
              <a:t>第三種為 </a:t>
            </a:r>
            <a:r>
              <a:rPr lang="en-US" sz="1200" b="0" kern="1200" dirty="0" err="1">
                <a:solidFill>
                  <a:schemeClr val="tx1"/>
                </a:solidFill>
                <a:effectLst/>
                <a:latin typeface="+mn-lt"/>
                <a:ea typeface="+mn-ea"/>
                <a:cs typeface="+mn-cs"/>
              </a:rPr>
              <a:t>Stacking。Bagging</a:t>
            </a:r>
            <a:r>
              <a:rPr lang="en-US" sz="1200" b="0" kern="1200" dirty="0">
                <a:solidFill>
                  <a:schemeClr val="tx1"/>
                </a:solidFill>
                <a:effectLst/>
                <a:latin typeface="+mn-lt"/>
                <a:ea typeface="+mn-ea"/>
                <a:cs typeface="+mn-cs"/>
              </a:rPr>
              <a:t> </a:t>
            </a:r>
            <a:r>
              <a:rPr lang="zh-TW" altLang="en-US" sz="1200" b="0" kern="1200" dirty="0">
                <a:solidFill>
                  <a:schemeClr val="tx1"/>
                </a:solidFill>
                <a:effectLst/>
                <a:latin typeface="+mn-lt"/>
                <a:ea typeface="+mn-ea"/>
                <a:cs typeface="+mn-cs"/>
              </a:rPr>
              <a:t>的技術是將訓練資料重新採樣，代表的方法是隨機森林。隨機森林除了 </a:t>
            </a:r>
            <a:r>
              <a:rPr lang="en-US" sz="1200" b="0" kern="1200" dirty="0">
                <a:solidFill>
                  <a:schemeClr val="tx1"/>
                </a:solidFill>
                <a:effectLst/>
                <a:latin typeface="+mn-lt"/>
                <a:ea typeface="+mn-ea"/>
                <a:cs typeface="+mn-cs"/>
              </a:rPr>
              <a:t>Bagging </a:t>
            </a:r>
            <a:r>
              <a:rPr lang="zh-TW" altLang="en-US" sz="1200" b="0" kern="1200" dirty="0">
                <a:solidFill>
                  <a:schemeClr val="tx1"/>
                </a:solidFill>
                <a:effectLst/>
                <a:latin typeface="+mn-lt"/>
                <a:ea typeface="+mn-ea"/>
                <a:cs typeface="+mn-cs"/>
              </a:rPr>
              <a:t>之外，還有另一個隨機的因素是每一棵樹都只能看到一部分的特徵，這些特徵是由隨機決定的。</a:t>
            </a:r>
            <a:r>
              <a:rPr lang="en-US" sz="1200" b="0" kern="1200" dirty="0">
                <a:solidFill>
                  <a:schemeClr val="tx1"/>
                </a:solidFill>
                <a:effectLst/>
                <a:latin typeface="+mn-lt"/>
                <a:ea typeface="+mn-ea"/>
                <a:cs typeface="+mn-cs"/>
              </a:rPr>
              <a:t>Boosting </a:t>
            </a:r>
            <a:r>
              <a:rPr lang="zh-TW" altLang="en-US" sz="1200" b="0" kern="1200" dirty="0">
                <a:solidFill>
                  <a:schemeClr val="tx1"/>
                </a:solidFill>
                <a:effectLst/>
                <a:latin typeface="+mn-lt"/>
                <a:ea typeface="+mn-ea"/>
                <a:cs typeface="+mn-cs"/>
              </a:rPr>
              <a:t>是一次產生一個新的模型，新的模型的目標是要補強舊的模型表現不好的部分，代表的方法有 </a:t>
            </a:r>
            <a:r>
              <a:rPr lang="en-US" sz="1200" b="0" kern="1200" dirty="0">
                <a:solidFill>
                  <a:schemeClr val="tx1"/>
                </a:solidFill>
                <a:effectLst/>
                <a:latin typeface="+mn-lt"/>
                <a:ea typeface="+mn-ea"/>
                <a:cs typeface="+mn-cs"/>
              </a:rPr>
              <a:t>AdaBoost </a:t>
            </a:r>
            <a:r>
              <a:rPr lang="zh-TW" altLang="en-US" sz="1200" b="0" kern="1200" dirty="0">
                <a:solidFill>
                  <a:schemeClr val="tx1"/>
                </a:solidFill>
                <a:effectLst/>
                <a:latin typeface="+mn-lt"/>
                <a:ea typeface="+mn-ea"/>
                <a:cs typeface="+mn-cs"/>
              </a:rPr>
              <a:t>與 </a:t>
            </a:r>
            <a:r>
              <a:rPr lang="en-US" sz="1200" b="0" kern="1200" dirty="0">
                <a:solidFill>
                  <a:schemeClr val="tx1"/>
                </a:solidFill>
                <a:effectLst/>
                <a:latin typeface="+mn-lt"/>
                <a:ea typeface="+mn-ea"/>
                <a:cs typeface="+mn-cs"/>
              </a:rPr>
              <a:t>Gradient Boosting。 Stacking </a:t>
            </a:r>
            <a:r>
              <a:rPr lang="zh-TW" altLang="en-US" sz="1200" b="0" kern="1200" dirty="0">
                <a:solidFill>
                  <a:schemeClr val="tx1"/>
                </a:solidFill>
                <a:effectLst/>
                <a:latin typeface="+mn-lt"/>
                <a:ea typeface="+mn-ea"/>
                <a:cs typeface="+mn-cs"/>
              </a:rPr>
              <a:t>指的是我們另外利用一個機器學習的模型來決定各個 </a:t>
            </a:r>
            <a:r>
              <a:rPr lang="en-US" sz="1200" b="0" kern="1200" dirty="0">
                <a:solidFill>
                  <a:schemeClr val="tx1"/>
                </a:solidFill>
                <a:effectLst/>
                <a:latin typeface="+mn-lt"/>
                <a:ea typeface="+mn-ea"/>
                <a:cs typeface="+mn-cs"/>
              </a:rPr>
              <a:t>base learns </a:t>
            </a:r>
            <a:r>
              <a:rPr lang="zh-TW" altLang="en-US" sz="1200" b="0" kern="1200" dirty="0">
                <a:solidFill>
                  <a:schemeClr val="tx1"/>
                </a:solidFill>
                <a:effectLst/>
                <a:latin typeface="+mn-lt"/>
                <a:ea typeface="+mn-ea"/>
                <a:cs typeface="+mn-cs"/>
              </a:rPr>
              <a:t>要用什麼的方式做融合。</a:t>
            </a:r>
          </a:p>
          <a:p>
            <a:endParaRPr lang="en-TW"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2439651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1256655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package" Target="../embeddings/Microsoft_PowerPoint_Presentation.pptx"/></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22</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en-US" altLang="zh-CN" sz="4000" dirty="0"/>
              <a:t>Stacking</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a:extLst>
              <a:ext uri="{FF2B5EF4-FFF2-40B4-BE49-F238E27FC236}">
                <a16:creationId xmlns:a16="http://schemas.microsoft.com/office/drawing/2014/main" id="{4CEB56DA-E5E0-9D47-A1E1-E3B920519822}"/>
              </a:ext>
            </a:extLst>
          </p:cNvPr>
          <p:cNvSpPr>
            <a:spLocks noGrp="1"/>
          </p:cNvSpPr>
          <p:nvPr>
            <p:ph type="body" sz="quarter" idx="10"/>
          </p:nvPr>
        </p:nvSpPr>
        <p:spPr>
          <a:xfrm>
            <a:off x="353896" y="409679"/>
            <a:ext cx="5537200" cy="590931"/>
          </a:xfrm>
        </p:spPr>
        <p:txBody>
          <a:bodyPr/>
          <a:lstStyle/>
          <a:p>
            <a:r>
              <a:rPr lang="en-TW" dirty="0"/>
              <a:t>Day 22</a:t>
            </a:r>
            <a:r>
              <a:rPr lang="zh-TW" altLang="en-US" dirty="0"/>
              <a:t> </a:t>
            </a:r>
            <a:r>
              <a:rPr lang="en-TW" dirty="0"/>
              <a:t>學習目標</a:t>
            </a:r>
          </a:p>
        </p:txBody>
      </p:sp>
      <p:sp>
        <p:nvSpPr>
          <p:cNvPr id="24" name="Text Placeholder 2">
            <a:extLst>
              <a:ext uri="{FF2B5EF4-FFF2-40B4-BE49-F238E27FC236}">
                <a16:creationId xmlns:a16="http://schemas.microsoft.com/office/drawing/2014/main" id="{55CB671C-7D2E-A940-AE00-62876896FB29}"/>
              </a:ext>
            </a:extLst>
          </p:cNvPr>
          <p:cNvSpPr>
            <a:spLocks noGrp="1"/>
          </p:cNvSpPr>
          <p:nvPr>
            <p:ph type="body" sz="quarter" idx="11"/>
          </p:nvPr>
        </p:nvSpPr>
        <p:spPr>
          <a:xfrm>
            <a:off x="310121" y="1537003"/>
            <a:ext cx="1231900" cy="840230"/>
          </a:xfrm>
        </p:spPr>
        <p:txBody>
          <a:bodyPr/>
          <a:lstStyle/>
          <a:p>
            <a:r>
              <a:rPr lang="en-TW" dirty="0"/>
              <a:t>01</a:t>
            </a:r>
          </a:p>
        </p:txBody>
      </p:sp>
      <p:sp>
        <p:nvSpPr>
          <p:cNvPr id="25" name="Text Placeholder 3">
            <a:extLst>
              <a:ext uri="{FF2B5EF4-FFF2-40B4-BE49-F238E27FC236}">
                <a16:creationId xmlns:a16="http://schemas.microsoft.com/office/drawing/2014/main" id="{BD37D6DF-4512-BB45-937D-2D1BBDA42201}"/>
              </a:ext>
            </a:extLst>
          </p:cNvPr>
          <p:cNvSpPr>
            <a:spLocks noGrp="1"/>
          </p:cNvSpPr>
          <p:nvPr>
            <p:ph type="body" sz="quarter" idx="12"/>
          </p:nvPr>
        </p:nvSpPr>
        <p:spPr>
          <a:xfrm>
            <a:off x="1416990" y="1641898"/>
            <a:ext cx="3556000" cy="341632"/>
          </a:xfrm>
        </p:spPr>
        <p:txBody>
          <a:bodyPr/>
          <a:lstStyle/>
          <a:p>
            <a:r>
              <a:rPr lang="en-TW" sz="1800" dirty="0"/>
              <a:t>了解</a:t>
            </a:r>
            <a:r>
              <a:rPr lang="zh-TW" altLang="en-US" sz="1800" dirty="0"/>
              <a:t> </a:t>
            </a:r>
            <a:r>
              <a:rPr lang="en-US" sz="1800" dirty="0"/>
              <a:t>Stacking</a:t>
            </a:r>
            <a:r>
              <a:rPr lang="zh-TW" altLang="en-US" sz="1800" dirty="0"/>
              <a:t> 方法</a:t>
            </a:r>
            <a:endParaRPr lang="en-TW" sz="1800" dirty="0"/>
          </a:p>
        </p:txBody>
      </p:sp>
      <p:sp>
        <p:nvSpPr>
          <p:cNvPr id="26" name="Text Placeholder 4">
            <a:extLst>
              <a:ext uri="{FF2B5EF4-FFF2-40B4-BE49-F238E27FC236}">
                <a16:creationId xmlns:a16="http://schemas.microsoft.com/office/drawing/2014/main" id="{56E604E2-46E8-B549-B438-1B5AB1322789}"/>
              </a:ext>
            </a:extLst>
          </p:cNvPr>
          <p:cNvSpPr>
            <a:spLocks noGrp="1"/>
          </p:cNvSpPr>
          <p:nvPr>
            <p:ph type="body" sz="quarter" idx="13"/>
          </p:nvPr>
        </p:nvSpPr>
        <p:spPr>
          <a:xfrm>
            <a:off x="1416989" y="1939127"/>
            <a:ext cx="4474107" cy="290657"/>
          </a:xfrm>
        </p:spPr>
        <p:txBody>
          <a:bodyPr/>
          <a:lstStyle/>
          <a:p>
            <a:r>
              <a:rPr lang="zh-TW" altLang="en-US" sz="1100" dirty="0"/>
              <a:t>堆疊法的學習機制為何 </a:t>
            </a:r>
            <a:r>
              <a:rPr lang="en-TW" sz="1100" dirty="0"/>
              <a:t>？</a:t>
            </a:r>
          </a:p>
        </p:txBody>
      </p:sp>
      <p:sp>
        <p:nvSpPr>
          <p:cNvPr id="27" name="Text Placeholder 5">
            <a:extLst>
              <a:ext uri="{FF2B5EF4-FFF2-40B4-BE49-F238E27FC236}">
                <a16:creationId xmlns:a16="http://schemas.microsoft.com/office/drawing/2014/main" id="{87484395-7C51-A64F-A392-2905AC0BD2AB}"/>
              </a:ext>
            </a:extLst>
          </p:cNvPr>
          <p:cNvSpPr>
            <a:spLocks noGrp="1"/>
          </p:cNvSpPr>
          <p:nvPr>
            <p:ph type="body" sz="quarter" idx="14"/>
          </p:nvPr>
        </p:nvSpPr>
        <p:spPr>
          <a:xfrm>
            <a:off x="310121" y="2800940"/>
            <a:ext cx="1231900" cy="840230"/>
          </a:xfrm>
        </p:spPr>
        <p:txBody>
          <a:bodyPr/>
          <a:lstStyle/>
          <a:p>
            <a:r>
              <a:rPr lang="en-TW" dirty="0"/>
              <a:t>02</a:t>
            </a:r>
          </a:p>
        </p:txBody>
      </p:sp>
      <p:sp>
        <p:nvSpPr>
          <p:cNvPr id="28" name="Text Placeholder 7">
            <a:extLst>
              <a:ext uri="{FF2B5EF4-FFF2-40B4-BE49-F238E27FC236}">
                <a16:creationId xmlns:a16="http://schemas.microsoft.com/office/drawing/2014/main" id="{B5ABCE70-0D61-604F-B554-98DCE5F8497C}"/>
              </a:ext>
            </a:extLst>
          </p:cNvPr>
          <p:cNvSpPr txBox="1">
            <a:spLocks/>
          </p:cNvSpPr>
          <p:nvPr/>
        </p:nvSpPr>
        <p:spPr>
          <a:xfrm>
            <a:off x="1416990" y="2924650"/>
            <a:ext cx="3556000" cy="341632"/>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TW" sz="1800" dirty="0"/>
              <a:t>利用</a:t>
            </a:r>
            <a:r>
              <a:rPr lang="zh-TW" altLang="en-US" sz="1800" dirty="0"/>
              <a:t> </a:t>
            </a:r>
            <a:r>
              <a:rPr lang="en-US" sz="1800" dirty="0"/>
              <a:t>Stacking</a:t>
            </a:r>
            <a:r>
              <a:rPr lang="zh-TW" altLang="en-US" sz="1800" dirty="0"/>
              <a:t> </a:t>
            </a:r>
            <a:r>
              <a:rPr lang="en-TW" sz="1800" dirty="0"/>
              <a:t>實作分類器</a:t>
            </a:r>
          </a:p>
        </p:txBody>
      </p:sp>
      <p:sp>
        <p:nvSpPr>
          <p:cNvPr id="29" name="Text Placeholder 8">
            <a:extLst>
              <a:ext uri="{FF2B5EF4-FFF2-40B4-BE49-F238E27FC236}">
                <a16:creationId xmlns:a16="http://schemas.microsoft.com/office/drawing/2014/main" id="{A6EC4FFE-092C-DE44-B98C-4DE561CF6F81}"/>
              </a:ext>
            </a:extLst>
          </p:cNvPr>
          <p:cNvSpPr txBox="1">
            <a:spLocks/>
          </p:cNvSpPr>
          <p:nvPr/>
        </p:nvSpPr>
        <p:spPr>
          <a:xfrm>
            <a:off x="1416989" y="3221879"/>
            <a:ext cx="4474107" cy="290657"/>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err="1"/>
              <a:t>透過</a:t>
            </a:r>
            <a:r>
              <a:rPr lang="zh-TW" altLang="en-US" sz="1100" dirty="0"/>
              <a:t> </a:t>
            </a:r>
            <a:r>
              <a:rPr lang="en-US" altLang="zh-TW" sz="1100" dirty="0"/>
              <a:t>Stacking</a:t>
            </a:r>
            <a:r>
              <a:rPr lang="zh-TW" altLang="en-US" sz="1100" dirty="0"/>
              <a:t> </a:t>
            </a:r>
            <a:r>
              <a:rPr lang="en-US" altLang="zh-TW" sz="1100" dirty="0"/>
              <a:t>Classifier</a:t>
            </a:r>
            <a:r>
              <a:rPr lang="zh-TW" altLang="en-US" sz="1100" dirty="0"/>
              <a:t> 訓練一個森於預測分類器</a:t>
            </a:r>
            <a:endParaRPr lang="en-TW" sz="1100" dirty="0"/>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en-US" altLang="zh-CN" sz="4000" dirty="0"/>
              <a:t>Stacking</a:t>
            </a:r>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28AF67D0-CB8F-054A-A414-3AEE705315DD}"/>
              </a:ext>
            </a:extLst>
          </p:cNvPr>
          <p:cNvSpPr>
            <a:spLocks noGrp="1"/>
          </p:cNvSpPr>
          <p:nvPr>
            <p:ph type="body" sz="quarter" idx="10"/>
          </p:nvPr>
        </p:nvSpPr>
        <p:spPr>
          <a:xfrm>
            <a:off x="992875" y="245402"/>
            <a:ext cx="9315782" cy="590931"/>
          </a:xfrm>
        </p:spPr>
        <p:txBody>
          <a:bodyPr/>
          <a:lstStyle/>
          <a:p>
            <a:r>
              <a:rPr lang="en-US" altLang="zh-TW" dirty="0"/>
              <a:t>Stacking </a:t>
            </a:r>
            <a:r>
              <a:rPr lang="zh-TW" altLang="en-US" dirty="0"/>
              <a:t>堆疊法</a:t>
            </a:r>
            <a:r>
              <a:rPr lang="en-TW" dirty="0"/>
              <a:t> </a:t>
            </a:r>
          </a:p>
        </p:txBody>
      </p:sp>
      <p:sp>
        <p:nvSpPr>
          <p:cNvPr id="4" name="Rectangle 3">
            <a:extLst>
              <a:ext uri="{FF2B5EF4-FFF2-40B4-BE49-F238E27FC236}">
                <a16:creationId xmlns:a16="http://schemas.microsoft.com/office/drawing/2014/main" id="{6C67D969-E114-A747-963A-8828886628A3}"/>
              </a:ext>
            </a:extLst>
          </p:cNvPr>
          <p:cNvSpPr>
            <a:spLocks noChangeArrowheads="1"/>
          </p:cNvSpPr>
          <p:nvPr/>
        </p:nvSpPr>
        <p:spPr bwMode="auto">
          <a:xfrm>
            <a:off x="5517931" y="168165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W"/>
          </a:p>
        </p:txBody>
      </p:sp>
      <p:graphicFrame>
        <p:nvGraphicFramePr>
          <p:cNvPr id="5" name="Object 4">
            <a:extLst>
              <a:ext uri="{FF2B5EF4-FFF2-40B4-BE49-F238E27FC236}">
                <a16:creationId xmlns:a16="http://schemas.microsoft.com/office/drawing/2014/main" id="{39059C31-1907-A34B-880E-98EEE3354941}"/>
              </a:ext>
            </a:extLst>
          </p:cNvPr>
          <p:cNvGraphicFramePr>
            <a:graphicFrameLocks noChangeAspect="1"/>
          </p:cNvGraphicFramePr>
          <p:nvPr>
            <p:extLst>
              <p:ext uri="{D42A27DB-BD31-4B8C-83A1-F6EECF244321}">
                <p14:modId xmlns:p14="http://schemas.microsoft.com/office/powerpoint/2010/main" val="1266019002"/>
              </p:ext>
            </p:extLst>
          </p:nvPr>
        </p:nvGraphicFramePr>
        <p:xfrm>
          <a:off x="3100552" y="3090040"/>
          <a:ext cx="5538952" cy="3077196"/>
        </p:xfrm>
        <a:graphic>
          <a:graphicData uri="http://schemas.openxmlformats.org/presentationml/2006/ole">
            <mc:AlternateContent xmlns:mc="http://schemas.openxmlformats.org/markup-compatibility/2006">
              <mc:Choice xmlns:v="urn:schemas-microsoft-com:vml" Requires="v">
                <p:oleObj spid="_x0000_s1025" showAsIcon="1" r:id="rId4" imgW="6096000" imgH="3429000" progId="PowerPoint.Show.12">
                  <p:embed/>
                </p:oleObj>
              </mc:Choice>
              <mc:Fallback>
                <p:oleObj showAsIcon="1" r:id="rId4" imgW="6096000" imgH="3429000" progId="PowerPoint.Show.12">
                  <p:embed/>
                  <p:pic>
                    <p:nvPicPr>
                      <p:cNvPr id="5" name="Object 4">
                        <a:extLst>
                          <a:ext uri="{FF2B5EF4-FFF2-40B4-BE49-F238E27FC236}">
                            <a16:creationId xmlns:a16="http://schemas.microsoft.com/office/drawing/2014/main" id="{2A35086B-9890-964E-A1FD-68F0778A08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0552" y="3090040"/>
                        <a:ext cx="5538952" cy="3077196"/>
                      </a:xfrm>
                      <a:prstGeom prst="rect">
                        <a:avLst/>
                      </a:prstGeom>
                      <a:noFill/>
                    </p:spPr>
                  </p:pic>
                </p:oleObj>
              </mc:Fallback>
            </mc:AlternateContent>
          </a:graphicData>
        </a:graphic>
      </p:graphicFrame>
      <p:sp>
        <p:nvSpPr>
          <p:cNvPr id="6" name="Rectangle 5">
            <a:extLst>
              <a:ext uri="{FF2B5EF4-FFF2-40B4-BE49-F238E27FC236}">
                <a16:creationId xmlns:a16="http://schemas.microsoft.com/office/drawing/2014/main" id="{2FDD90C1-1DB8-114D-8E96-91AD737A684A}"/>
              </a:ext>
            </a:extLst>
          </p:cNvPr>
          <p:cNvSpPr/>
          <p:nvPr/>
        </p:nvSpPr>
        <p:spPr>
          <a:xfrm>
            <a:off x="510705" y="1165758"/>
            <a:ext cx="7792467" cy="2903295"/>
          </a:xfrm>
          <a:prstGeom prst="rect">
            <a:avLst/>
          </a:prstGeom>
        </p:spPr>
        <p:txBody>
          <a:bodyPr wrap="square">
            <a:spAutoFit/>
          </a:bodyPr>
          <a:lstStyle/>
          <a:p>
            <a:pPr marL="285750" indent="-285750">
              <a:lnSpc>
                <a:spcPct val="150000"/>
              </a:lnSpc>
              <a:buFont typeface="Arial" panose="020B0604020202020204" pitchFamily="34" charset="0"/>
              <a:buChar char="•"/>
            </a:pPr>
            <a:r>
              <a:rPr lang="zh-TW" altLang="en-US" kern="0" dirty="0">
                <a:solidFill>
                  <a:srgbClr val="595959"/>
                </a:solidFill>
                <a:cs typeface="Arial"/>
              </a:rPr>
              <a:t>產生出</a:t>
            </a:r>
            <a:r>
              <a:rPr lang="en-US" altLang="zh-TW" kern="0" dirty="0">
                <a:solidFill>
                  <a:srgbClr val="595959"/>
                </a:solidFill>
                <a:cs typeface="Arial"/>
              </a:rPr>
              <a:t> m </a:t>
            </a:r>
            <a:r>
              <a:rPr lang="zh-TW" altLang="en-US" kern="0" dirty="0">
                <a:solidFill>
                  <a:srgbClr val="595959"/>
                </a:solidFill>
                <a:cs typeface="Arial"/>
              </a:rPr>
              <a:t>個不同演算法的 </a:t>
            </a:r>
            <a:r>
              <a:rPr lang="en-US" altLang="zh-TW" kern="0" dirty="0">
                <a:solidFill>
                  <a:srgbClr val="595959"/>
                </a:solidFill>
                <a:cs typeface="Arial"/>
              </a:rPr>
              <a:t>base learners </a:t>
            </a:r>
            <a:r>
              <a:rPr lang="zh-TW" altLang="en-US" kern="0" dirty="0">
                <a:solidFill>
                  <a:srgbClr val="595959"/>
                </a:solidFill>
                <a:cs typeface="Arial"/>
              </a:rPr>
              <a:t>模型</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en-US" altLang="zh-TW" kern="0" dirty="0">
                <a:solidFill>
                  <a:srgbClr val="595959"/>
                </a:solidFill>
                <a:cs typeface="Arial"/>
              </a:rPr>
              <a:t>base learner</a:t>
            </a:r>
            <a:r>
              <a:rPr lang="zh-TW" altLang="en-US" kern="0" dirty="0">
                <a:solidFill>
                  <a:srgbClr val="595959"/>
                </a:solidFill>
                <a:cs typeface="Arial"/>
              </a:rPr>
              <a:t> 模型彼此間並無互相關連</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把 </a:t>
            </a:r>
            <a:r>
              <a:rPr lang="en-US" altLang="zh-TW" kern="0" dirty="0">
                <a:solidFill>
                  <a:srgbClr val="595959"/>
                </a:solidFill>
                <a:cs typeface="Arial"/>
              </a:rPr>
              <a:t>m</a:t>
            </a:r>
            <a:r>
              <a:rPr lang="zh-TW" altLang="en-US" kern="0" dirty="0">
                <a:solidFill>
                  <a:srgbClr val="595959"/>
                </a:solidFill>
                <a:cs typeface="Arial"/>
              </a:rPr>
              <a:t> 個 </a:t>
            </a:r>
            <a:r>
              <a:rPr lang="en-US" altLang="zh-TW" kern="0" dirty="0">
                <a:solidFill>
                  <a:srgbClr val="595959"/>
                </a:solidFill>
                <a:cs typeface="Arial"/>
              </a:rPr>
              <a:t>base learner</a:t>
            </a:r>
            <a:r>
              <a:rPr lang="zh-TW" altLang="en-US" kern="0" dirty="0">
                <a:solidFill>
                  <a:srgbClr val="595959"/>
                </a:solidFill>
                <a:cs typeface="Arial"/>
              </a:rPr>
              <a:t> 的輸出當成新的模型的輸入， 另外再訓練一個模型</a:t>
            </a:r>
          </a:p>
          <a:p>
            <a:pPr marL="285750" indent="-285750">
              <a:lnSpc>
                <a:spcPct val="150000"/>
              </a:lnSpc>
              <a:buFont typeface="Arial" panose="020B0604020202020204" pitchFamily="34" charset="0"/>
              <a:buChar char="•"/>
            </a:pPr>
            <a:endParaRPr lang="en-US" altLang="zh-TW" sz="1600" kern="0" dirty="0">
              <a:solidFill>
                <a:srgbClr val="595959"/>
              </a:solidFill>
              <a:cs typeface="Arial"/>
            </a:endParaRP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en-TW" kern="0" dirty="0">
              <a:solidFill>
                <a:srgbClr val="595959"/>
              </a:solidFill>
              <a:cs typeface="Arial"/>
            </a:endParaRPr>
          </a:p>
        </p:txBody>
      </p:sp>
    </p:spTree>
    <p:extLst>
      <p:ext uri="{BB962C8B-B14F-4D97-AF65-F5344CB8AC3E}">
        <p14:creationId xmlns:p14="http://schemas.microsoft.com/office/powerpoint/2010/main" val="3464200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F47BAFEB-B939-C840-A8B8-EF7AAB493524}"/>
              </a:ext>
            </a:extLst>
          </p:cNvPr>
          <p:cNvSpPr>
            <a:spLocks noGrp="1"/>
          </p:cNvSpPr>
          <p:nvPr>
            <p:ph type="body" sz="quarter" idx="10"/>
          </p:nvPr>
        </p:nvSpPr>
        <p:spPr>
          <a:xfrm>
            <a:off x="992875" y="245402"/>
            <a:ext cx="9315782" cy="590931"/>
          </a:xfrm>
        </p:spPr>
        <p:txBody>
          <a:bodyPr/>
          <a:lstStyle/>
          <a:p>
            <a:r>
              <a:rPr lang="en-US" dirty="0"/>
              <a:t>Ensemble learning </a:t>
            </a:r>
            <a:r>
              <a:rPr lang="zh-TW" altLang="en-US" dirty="0"/>
              <a:t>小結</a:t>
            </a:r>
            <a:endParaRPr lang="zh-TW" altLang="en-US" b="0" dirty="0"/>
          </a:p>
        </p:txBody>
      </p:sp>
      <p:sp>
        <p:nvSpPr>
          <p:cNvPr id="8" name="Rectangle 7">
            <a:extLst>
              <a:ext uri="{FF2B5EF4-FFF2-40B4-BE49-F238E27FC236}">
                <a16:creationId xmlns:a16="http://schemas.microsoft.com/office/drawing/2014/main" id="{255B9D05-449C-1A46-8A71-889AEF3F3D05}"/>
              </a:ext>
            </a:extLst>
          </p:cNvPr>
          <p:cNvSpPr/>
          <p:nvPr/>
        </p:nvSpPr>
        <p:spPr>
          <a:xfrm>
            <a:off x="992875" y="1146406"/>
            <a:ext cx="10067011" cy="369332"/>
          </a:xfrm>
          <a:prstGeom prst="rect">
            <a:avLst/>
          </a:prstGeom>
        </p:spPr>
        <p:txBody>
          <a:bodyPr wrap="square">
            <a:spAutoFit/>
          </a:bodyPr>
          <a:lstStyle/>
          <a:p>
            <a:r>
              <a:rPr lang="en-US" kern="0" dirty="0">
                <a:solidFill>
                  <a:srgbClr val="595959"/>
                </a:solidFill>
                <a:cs typeface="Arial"/>
              </a:rPr>
              <a:t>Ensemble</a:t>
            </a:r>
            <a:r>
              <a:rPr lang="en-US" kern="0" dirty="0">
                <a:solidFill>
                  <a:srgbClr val="D4D4D4"/>
                </a:solidFill>
                <a:latin typeface="Hack Nerd Font" panose="020B0609030202020204" pitchFamily="49" charset="0"/>
                <a:cs typeface="Arial"/>
              </a:rPr>
              <a:t> </a:t>
            </a:r>
            <a:r>
              <a:rPr lang="en-US" kern="0" dirty="0">
                <a:solidFill>
                  <a:srgbClr val="595959"/>
                </a:solidFill>
                <a:cs typeface="Arial"/>
              </a:rPr>
              <a:t>learning </a:t>
            </a:r>
            <a:r>
              <a:rPr lang="zh-TW" altLang="en-US" kern="0" dirty="0">
                <a:solidFill>
                  <a:srgbClr val="595959"/>
                </a:solidFill>
                <a:cs typeface="Arial"/>
              </a:rPr>
              <a:t>有三種類型第一種為 </a:t>
            </a:r>
            <a:r>
              <a:rPr lang="en-US" kern="0" dirty="0">
                <a:solidFill>
                  <a:srgbClr val="595959"/>
                </a:solidFill>
                <a:cs typeface="Arial"/>
              </a:rPr>
              <a:t>Bagging，</a:t>
            </a:r>
            <a:r>
              <a:rPr lang="zh-TW" altLang="en-US" kern="0" dirty="0">
                <a:solidFill>
                  <a:srgbClr val="595959"/>
                </a:solidFill>
                <a:cs typeface="Arial"/>
              </a:rPr>
              <a:t>第二種為 </a:t>
            </a:r>
            <a:r>
              <a:rPr lang="en-US" kern="0" dirty="0">
                <a:solidFill>
                  <a:srgbClr val="595959"/>
                </a:solidFill>
                <a:cs typeface="Arial"/>
              </a:rPr>
              <a:t>Boosting，</a:t>
            </a:r>
            <a:r>
              <a:rPr lang="zh-TW" altLang="en-US" kern="0" dirty="0">
                <a:solidFill>
                  <a:srgbClr val="595959"/>
                </a:solidFill>
                <a:cs typeface="Arial"/>
              </a:rPr>
              <a:t>第三種為 </a:t>
            </a:r>
            <a:r>
              <a:rPr lang="en-US" kern="0" dirty="0">
                <a:solidFill>
                  <a:srgbClr val="595959"/>
                </a:solidFill>
                <a:cs typeface="Arial"/>
              </a:rPr>
              <a:t>Stacking。</a:t>
            </a:r>
          </a:p>
        </p:txBody>
      </p:sp>
      <p:sp>
        <p:nvSpPr>
          <p:cNvPr id="9" name="Rectangle 8">
            <a:extLst>
              <a:ext uri="{FF2B5EF4-FFF2-40B4-BE49-F238E27FC236}">
                <a16:creationId xmlns:a16="http://schemas.microsoft.com/office/drawing/2014/main" id="{16D00C88-F61F-304A-BABF-ECDBA0F0C34D}"/>
              </a:ext>
            </a:extLst>
          </p:cNvPr>
          <p:cNvSpPr/>
          <p:nvPr/>
        </p:nvSpPr>
        <p:spPr>
          <a:xfrm>
            <a:off x="992875" y="1825811"/>
            <a:ext cx="7308411" cy="2949462"/>
          </a:xfrm>
          <a:prstGeom prst="rect">
            <a:avLst/>
          </a:prstGeom>
        </p:spPr>
        <p:txBody>
          <a:bodyPr wrap="none">
            <a:spAutoFit/>
          </a:bodyPr>
          <a:lstStyle/>
          <a:p>
            <a:pPr marL="285750" indent="-285750">
              <a:lnSpc>
                <a:spcPct val="150000"/>
              </a:lnSpc>
              <a:buFont typeface="Arial" panose="020B0604020202020204" pitchFamily="34" charset="0"/>
              <a:buChar char="•"/>
            </a:pPr>
            <a:r>
              <a:rPr lang="en-US" b="1" kern="0" dirty="0">
                <a:solidFill>
                  <a:srgbClr val="595959"/>
                </a:solidFill>
                <a:cs typeface="Arial"/>
              </a:rPr>
              <a:t>Bagging </a:t>
            </a:r>
            <a:r>
              <a:rPr lang="zh-TW" altLang="en-US" b="1" kern="0" dirty="0">
                <a:solidFill>
                  <a:srgbClr val="595959"/>
                </a:solidFill>
                <a:cs typeface="Arial"/>
              </a:rPr>
              <a:t>採用重新採樣技巧</a:t>
            </a:r>
            <a:endParaRPr lang="en-US" altLang="zh-TW" b="1" kern="0" dirty="0">
              <a:solidFill>
                <a:srgbClr val="595959"/>
              </a:solidFill>
              <a:cs typeface="Arial"/>
            </a:endParaRPr>
          </a:p>
          <a:p>
            <a:pPr marL="742939" lvl="1" indent="-285750">
              <a:lnSpc>
                <a:spcPct val="150000"/>
              </a:lnSpc>
              <a:buFont typeface="Arial" panose="020B0604020202020204" pitchFamily="34" charset="0"/>
              <a:buChar char="•"/>
            </a:pPr>
            <a:r>
              <a:rPr lang="en-US" altLang="zh-TW" kern="0" dirty="0">
                <a:solidFill>
                  <a:srgbClr val="595959"/>
                </a:solidFill>
                <a:cs typeface="Arial"/>
              </a:rPr>
              <a:t>Random forest</a:t>
            </a:r>
          </a:p>
          <a:p>
            <a:pPr marL="285750" indent="-285750">
              <a:lnSpc>
                <a:spcPct val="150000"/>
              </a:lnSpc>
              <a:buFont typeface="Arial" panose="020B0604020202020204" pitchFamily="34" charset="0"/>
              <a:buChar char="•"/>
            </a:pPr>
            <a:r>
              <a:rPr lang="en-US" altLang="zh-TW" b="1" kern="0" dirty="0">
                <a:solidFill>
                  <a:srgbClr val="595959"/>
                </a:solidFill>
                <a:cs typeface="Arial"/>
              </a:rPr>
              <a:t>Boosting </a:t>
            </a:r>
            <a:r>
              <a:rPr lang="zh-TW" altLang="en-US" b="1" kern="0" dirty="0">
                <a:solidFill>
                  <a:srgbClr val="595959"/>
                </a:solidFill>
                <a:cs typeface="Arial"/>
              </a:rPr>
              <a:t>一次產生一個新的模型，並補足前幾棵樹表現不好的部分</a:t>
            </a:r>
            <a:endParaRPr lang="en-US" altLang="zh-TW" b="1" kern="0" dirty="0">
              <a:solidFill>
                <a:srgbClr val="595959"/>
              </a:solidFill>
              <a:cs typeface="Arial"/>
            </a:endParaRPr>
          </a:p>
          <a:p>
            <a:pPr marL="800089" lvl="1" indent="-342900">
              <a:lnSpc>
                <a:spcPct val="150000"/>
              </a:lnSpc>
              <a:buFont typeface="Arial" panose="020B0604020202020204" pitchFamily="34" charset="0"/>
              <a:buChar char="•"/>
            </a:pPr>
            <a:r>
              <a:rPr lang="en-US" kern="0" dirty="0">
                <a:solidFill>
                  <a:srgbClr val="595959"/>
                </a:solidFill>
                <a:cs typeface="Arial"/>
              </a:rPr>
              <a:t>AdaBoost</a:t>
            </a:r>
          </a:p>
          <a:p>
            <a:pPr marL="800089" lvl="1" indent="-342900">
              <a:lnSpc>
                <a:spcPct val="150000"/>
              </a:lnSpc>
              <a:buFont typeface="Arial" panose="020B0604020202020204" pitchFamily="34" charset="0"/>
              <a:buChar char="•"/>
            </a:pPr>
            <a:r>
              <a:rPr lang="en-US" kern="0" dirty="0">
                <a:solidFill>
                  <a:srgbClr val="595959"/>
                </a:solidFill>
                <a:cs typeface="Arial"/>
              </a:rPr>
              <a:t>Gradient Boosting</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en-US" b="1" kern="0" dirty="0">
                <a:solidFill>
                  <a:srgbClr val="595959"/>
                </a:solidFill>
                <a:cs typeface="Arial"/>
              </a:rPr>
              <a:t>Stacking</a:t>
            </a:r>
            <a:r>
              <a:rPr lang="zh-TW" altLang="en-US" b="1" kern="0" dirty="0">
                <a:solidFill>
                  <a:srgbClr val="595959"/>
                </a:solidFill>
                <a:cs typeface="Arial"/>
              </a:rPr>
              <a:t> 結合許多弱學習器</a:t>
            </a:r>
          </a:p>
          <a:p>
            <a:pPr marL="285750" indent="-285750">
              <a:lnSpc>
                <a:spcPct val="150000"/>
              </a:lnSpc>
              <a:buFont typeface="Arial" panose="020B0604020202020204" pitchFamily="34" charset="0"/>
              <a:buChar char="•"/>
            </a:pPr>
            <a:endParaRPr lang="en-US" altLang="zh-TW" kern="0" dirty="0">
              <a:solidFill>
                <a:srgbClr val="595959"/>
              </a:solidFill>
              <a:cs typeface="Arial"/>
            </a:endParaRPr>
          </a:p>
        </p:txBody>
      </p:sp>
    </p:spTree>
    <p:extLst>
      <p:ext uri="{BB962C8B-B14F-4D97-AF65-F5344CB8AC3E}">
        <p14:creationId xmlns:p14="http://schemas.microsoft.com/office/powerpoint/2010/main" val="442165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2</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en-US" altLang="zh-CN" sz="4000" dirty="0"/>
              <a:t>Stacking </a:t>
            </a:r>
            <a:r>
              <a:rPr lang="en-US" altLang="zh-CN" sz="3200" dirty="0"/>
              <a:t>(</a:t>
            </a:r>
            <a:r>
              <a:rPr lang="zh-CN" altLang="en-US" sz="3200" dirty="0"/>
              <a:t>分類器</a:t>
            </a:r>
            <a:r>
              <a:rPr lang="en-US" altLang="zh-CN" sz="3200" dirty="0"/>
              <a:t>)</a:t>
            </a:r>
            <a:endParaRPr lang="en-US" altLang="zh-TW" sz="2400" dirty="0"/>
          </a:p>
          <a:p>
            <a:r>
              <a:rPr lang="zh-CN" altLang="en-US" sz="3200" kern="0" dirty="0"/>
              <a:t>程式實作</a:t>
            </a:r>
          </a:p>
        </p:txBody>
      </p:sp>
    </p:spTree>
    <p:extLst>
      <p:ext uri="{BB962C8B-B14F-4D97-AF65-F5344CB8AC3E}">
        <p14:creationId xmlns:p14="http://schemas.microsoft.com/office/powerpoint/2010/main" val="418932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67CF0EF4-F953-E34F-9D7A-512297CC7406}"/>
              </a:ext>
            </a:extLst>
          </p:cNvPr>
          <p:cNvSpPr>
            <a:spLocks noGrp="1"/>
          </p:cNvSpPr>
          <p:nvPr>
            <p:ph type="body" sz="quarter" idx="10"/>
          </p:nvPr>
        </p:nvSpPr>
        <p:spPr>
          <a:xfrm>
            <a:off x="992875" y="245402"/>
            <a:ext cx="9315782" cy="590931"/>
          </a:xfrm>
        </p:spPr>
        <p:txBody>
          <a:bodyPr/>
          <a:lstStyle/>
          <a:p>
            <a:r>
              <a:rPr lang="en-TW" dirty="0"/>
              <a:t>森種類預測</a:t>
            </a:r>
          </a:p>
        </p:txBody>
      </p:sp>
      <p:sp>
        <p:nvSpPr>
          <p:cNvPr id="4" name="文字版面配置區 2">
            <a:extLst>
              <a:ext uri="{FF2B5EF4-FFF2-40B4-BE49-F238E27FC236}">
                <a16:creationId xmlns:a16="http://schemas.microsoft.com/office/drawing/2014/main" id="{4C2B00D9-E27F-8041-A9FC-EC3D896DA195}"/>
              </a:ext>
            </a:extLst>
          </p:cNvPr>
          <p:cNvSpPr txBox="1">
            <a:spLocks/>
          </p:cNvSpPr>
          <p:nvPr/>
        </p:nvSpPr>
        <p:spPr>
          <a:xfrm>
            <a:off x="812441" y="1120279"/>
            <a:ext cx="10671987" cy="40155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2000" kern="0" dirty="0">
                <a:solidFill>
                  <a:srgbClr val="595959"/>
                </a:solidFill>
                <a:cs typeface="Arial"/>
              </a:rPr>
              <a:t>總共約有一萬四千多筆森林的資料來做分類問題</a:t>
            </a:r>
            <a:r>
              <a:rPr lang="en-US" altLang="zh-TW" sz="2000" kern="0" dirty="0">
                <a:solidFill>
                  <a:srgbClr val="595959"/>
                </a:solidFill>
                <a:cs typeface="Arial"/>
              </a:rPr>
              <a:t>(</a:t>
            </a:r>
            <a:r>
              <a:rPr lang="zh-TW" altLang="en-US" sz="2000" kern="0" dirty="0">
                <a:solidFill>
                  <a:srgbClr val="595959"/>
                </a:solidFill>
                <a:cs typeface="Arial"/>
              </a:rPr>
              <a:t>共</a:t>
            </a:r>
            <a:r>
              <a:rPr lang="en-US" altLang="zh-TW" sz="2000" kern="0" dirty="0">
                <a:solidFill>
                  <a:srgbClr val="595959"/>
                </a:solidFill>
                <a:cs typeface="Arial"/>
              </a:rPr>
              <a:t>7</a:t>
            </a:r>
            <a:r>
              <a:rPr lang="zh-TW" altLang="en-US" sz="2000" kern="0" dirty="0">
                <a:solidFill>
                  <a:srgbClr val="595959"/>
                </a:solidFill>
                <a:cs typeface="Arial"/>
              </a:rPr>
              <a:t>類</a:t>
            </a:r>
            <a:r>
              <a:rPr lang="en-US" altLang="zh-TW" sz="2000" kern="0" dirty="0">
                <a:solidFill>
                  <a:srgbClr val="595959"/>
                </a:solidFill>
                <a:cs typeface="Arial"/>
              </a:rPr>
              <a:t>) </a:t>
            </a:r>
            <a:r>
              <a:rPr lang="zh-TW" altLang="en-US" sz="2000" kern="0" dirty="0">
                <a:solidFill>
                  <a:srgbClr val="595959"/>
                </a:solidFill>
                <a:cs typeface="Arial"/>
              </a:rPr>
              <a:t>。</a:t>
            </a:r>
          </a:p>
          <a:p>
            <a:endParaRPr lang="zh-TW" altLang="en-US" dirty="0"/>
          </a:p>
        </p:txBody>
      </p:sp>
      <p:graphicFrame>
        <p:nvGraphicFramePr>
          <p:cNvPr id="5" name="表格 3">
            <a:extLst>
              <a:ext uri="{FF2B5EF4-FFF2-40B4-BE49-F238E27FC236}">
                <a16:creationId xmlns:a16="http://schemas.microsoft.com/office/drawing/2014/main" id="{20CD14DC-7ED4-F44E-B88F-29E56B94980E}"/>
              </a:ext>
            </a:extLst>
          </p:cNvPr>
          <p:cNvGraphicFramePr>
            <a:graphicFrameLocks noGrp="1"/>
          </p:cNvGraphicFramePr>
          <p:nvPr>
            <p:extLst>
              <p:ext uri="{D42A27DB-BD31-4B8C-83A1-F6EECF244321}">
                <p14:modId xmlns:p14="http://schemas.microsoft.com/office/powerpoint/2010/main" val="1926351667"/>
              </p:ext>
            </p:extLst>
          </p:nvPr>
        </p:nvGraphicFramePr>
        <p:xfrm>
          <a:off x="1752601" y="2511512"/>
          <a:ext cx="8380323" cy="1489370"/>
        </p:xfrm>
        <a:graphic>
          <a:graphicData uri="http://schemas.openxmlformats.org/drawingml/2006/table">
            <a:tbl>
              <a:tblPr firstRow="1" bandRow="1"/>
              <a:tblGrid>
                <a:gridCol w="1197189">
                  <a:extLst>
                    <a:ext uri="{9D8B030D-6E8A-4147-A177-3AD203B41FA5}">
                      <a16:colId xmlns:a16="http://schemas.microsoft.com/office/drawing/2014/main" val="3533802813"/>
                    </a:ext>
                  </a:extLst>
                </a:gridCol>
                <a:gridCol w="1197189">
                  <a:extLst>
                    <a:ext uri="{9D8B030D-6E8A-4147-A177-3AD203B41FA5}">
                      <a16:colId xmlns:a16="http://schemas.microsoft.com/office/drawing/2014/main" val="4044080586"/>
                    </a:ext>
                  </a:extLst>
                </a:gridCol>
                <a:gridCol w="1197189">
                  <a:extLst>
                    <a:ext uri="{9D8B030D-6E8A-4147-A177-3AD203B41FA5}">
                      <a16:colId xmlns:a16="http://schemas.microsoft.com/office/drawing/2014/main" val="49717260"/>
                    </a:ext>
                  </a:extLst>
                </a:gridCol>
                <a:gridCol w="1197189">
                  <a:extLst>
                    <a:ext uri="{9D8B030D-6E8A-4147-A177-3AD203B41FA5}">
                      <a16:colId xmlns:a16="http://schemas.microsoft.com/office/drawing/2014/main" val="225547404"/>
                    </a:ext>
                  </a:extLst>
                </a:gridCol>
                <a:gridCol w="1197189">
                  <a:extLst>
                    <a:ext uri="{9D8B030D-6E8A-4147-A177-3AD203B41FA5}">
                      <a16:colId xmlns:a16="http://schemas.microsoft.com/office/drawing/2014/main" val="2867661385"/>
                    </a:ext>
                  </a:extLst>
                </a:gridCol>
                <a:gridCol w="1197189">
                  <a:extLst>
                    <a:ext uri="{9D8B030D-6E8A-4147-A177-3AD203B41FA5}">
                      <a16:colId xmlns:a16="http://schemas.microsoft.com/office/drawing/2014/main" val="387001453"/>
                    </a:ext>
                  </a:extLst>
                </a:gridCol>
                <a:gridCol w="1197189">
                  <a:extLst>
                    <a:ext uri="{9D8B030D-6E8A-4147-A177-3AD203B41FA5}">
                      <a16:colId xmlns:a16="http://schemas.microsoft.com/office/drawing/2014/main" val="663789481"/>
                    </a:ext>
                  </a:extLst>
                </a:gridCol>
              </a:tblGrid>
              <a:tr h="601802">
                <a:tc>
                  <a:txBody>
                    <a:bodyPr/>
                    <a:lstStyle/>
                    <a:p>
                      <a:pPr algn="ctr"/>
                      <a:r>
                        <a:rPr lang="en-US" altLang="zh-TW" sz="1400" b="0" i="0" u="none" strike="noStrike" cap="none" dirty="0">
                          <a:solidFill>
                            <a:srgbClr val="000000"/>
                          </a:solidFill>
                          <a:effectLst/>
                          <a:latin typeface="Arial"/>
                          <a:ea typeface="Arial"/>
                          <a:cs typeface="Arial"/>
                          <a:sym typeface="Arial"/>
                        </a:rPr>
                        <a:t>Spruce/Fir</a:t>
                      </a:r>
                      <a:endParaRPr lang="zh-TW" altLang="en-US" dirty="0"/>
                    </a:p>
                  </a:txBody>
                  <a:tcPr anchor="ctr"/>
                </a:tc>
                <a:tc>
                  <a:txBody>
                    <a:bodyPr/>
                    <a:lstStyle/>
                    <a:p>
                      <a:pPr algn="ctr"/>
                      <a:r>
                        <a:rPr lang="en-US" altLang="zh-TW" sz="1400" b="0" i="0" u="none" strike="noStrike" cap="none" dirty="0" err="1">
                          <a:solidFill>
                            <a:srgbClr val="000000"/>
                          </a:solidFill>
                          <a:effectLst/>
                          <a:latin typeface="Arial"/>
                          <a:ea typeface="Arial"/>
                          <a:cs typeface="Arial"/>
                          <a:sym typeface="Arial"/>
                        </a:rPr>
                        <a:t>Lodgepole</a:t>
                      </a:r>
                      <a:r>
                        <a:rPr lang="en-US" altLang="zh-TW" sz="1400" b="0" i="0" u="none" strike="noStrike" cap="none" dirty="0">
                          <a:solidFill>
                            <a:srgbClr val="000000"/>
                          </a:solidFill>
                          <a:effectLst/>
                          <a:latin typeface="Arial"/>
                          <a:ea typeface="Arial"/>
                          <a:cs typeface="Arial"/>
                          <a:sym typeface="Arial"/>
                        </a:rPr>
                        <a:t> Pine</a:t>
                      </a:r>
                      <a:endParaRPr lang="zh-TW" altLang="en-US" dirty="0"/>
                    </a:p>
                  </a:txBody>
                  <a:tcPr anchor="ctr"/>
                </a:tc>
                <a:tc>
                  <a:txBody>
                    <a:bodyPr/>
                    <a:lstStyle/>
                    <a:p>
                      <a:pPr algn="ctr"/>
                      <a:r>
                        <a:rPr lang="en-US" altLang="zh-TW" sz="1400" b="0" i="0" u="none" strike="noStrike" cap="none" dirty="0">
                          <a:solidFill>
                            <a:srgbClr val="000000"/>
                          </a:solidFill>
                          <a:effectLst/>
                          <a:latin typeface="Arial"/>
                          <a:ea typeface="Arial"/>
                          <a:cs typeface="Arial"/>
                          <a:sym typeface="Arial"/>
                        </a:rPr>
                        <a:t>Ponderosa Pine</a:t>
                      </a:r>
                      <a:endParaRPr lang="zh-TW" altLang="en-US" dirty="0"/>
                    </a:p>
                  </a:txBody>
                  <a:tcPr anchor="ctr"/>
                </a:tc>
                <a:tc>
                  <a:txBody>
                    <a:bodyPr/>
                    <a:lstStyle/>
                    <a:p>
                      <a:pPr algn="ctr"/>
                      <a:r>
                        <a:rPr lang="en-US" altLang="zh-TW" sz="1400" b="0" i="0" u="none" strike="noStrike" cap="none" dirty="0">
                          <a:solidFill>
                            <a:srgbClr val="000000"/>
                          </a:solidFill>
                          <a:effectLst/>
                          <a:latin typeface="Arial"/>
                          <a:ea typeface="Arial"/>
                          <a:cs typeface="Arial"/>
                          <a:sym typeface="Arial"/>
                        </a:rPr>
                        <a:t>Cottonwood/Willow</a:t>
                      </a:r>
                      <a:endParaRPr lang="zh-TW" altLang="en-US" dirty="0"/>
                    </a:p>
                  </a:txBody>
                  <a:tcPr anchor="ctr"/>
                </a:tc>
                <a:tc>
                  <a:txBody>
                    <a:bodyPr/>
                    <a:lstStyle/>
                    <a:p>
                      <a:pPr algn="ctr"/>
                      <a:r>
                        <a:rPr lang="en-US" altLang="zh-TW" sz="1400" b="0" i="0" u="none" strike="noStrike" cap="none" dirty="0">
                          <a:solidFill>
                            <a:srgbClr val="000000"/>
                          </a:solidFill>
                          <a:effectLst/>
                          <a:latin typeface="Arial"/>
                          <a:ea typeface="Arial"/>
                          <a:cs typeface="Arial"/>
                          <a:sym typeface="Arial"/>
                        </a:rPr>
                        <a:t>Aspen</a:t>
                      </a:r>
                      <a:endParaRPr lang="zh-TW" altLang="en-US" dirty="0"/>
                    </a:p>
                  </a:txBody>
                  <a:tcPr anchor="ctr"/>
                </a:tc>
                <a:tc>
                  <a:txBody>
                    <a:bodyPr/>
                    <a:lstStyle/>
                    <a:p>
                      <a:pPr algn="ctr"/>
                      <a:r>
                        <a:rPr lang="en-US" altLang="zh-TW" sz="1400" b="0" i="0" u="none" strike="noStrike" cap="none" dirty="0">
                          <a:solidFill>
                            <a:srgbClr val="000000"/>
                          </a:solidFill>
                          <a:effectLst/>
                          <a:latin typeface="Arial"/>
                          <a:ea typeface="Arial"/>
                          <a:cs typeface="Arial"/>
                          <a:sym typeface="Arial"/>
                        </a:rPr>
                        <a:t>Douglas-fir</a:t>
                      </a:r>
                      <a:endParaRPr lang="zh-TW" altLang="en-US" dirty="0"/>
                    </a:p>
                  </a:txBody>
                  <a:tcPr anchor="ctr"/>
                </a:tc>
                <a:tc>
                  <a:txBody>
                    <a:bodyPr/>
                    <a:lstStyle/>
                    <a:p>
                      <a:pPr algn="ctr"/>
                      <a:r>
                        <a:rPr lang="en-US" altLang="zh-TW" sz="1400" b="0" i="0" u="none" strike="noStrike" cap="none" dirty="0" err="1">
                          <a:solidFill>
                            <a:srgbClr val="000000"/>
                          </a:solidFill>
                          <a:effectLst/>
                          <a:latin typeface="Arial"/>
                          <a:ea typeface="Arial"/>
                          <a:cs typeface="Arial"/>
                          <a:sym typeface="Arial"/>
                        </a:rPr>
                        <a:t>Krummholz</a:t>
                      </a:r>
                      <a:endParaRPr lang="zh-TW" altLang="en-US" dirty="0"/>
                    </a:p>
                  </a:txBody>
                  <a:tcPr anchor="ctr"/>
                </a:tc>
                <a:extLst>
                  <a:ext uri="{0D108BD9-81ED-4DB2-BD59-A6C34878D82A}">
                    <a16:rowId xmlns:a16="http://schemas.microsoft.com/office/drawing/2014/main" val="3808684894"/>
                  </a:ext>
                </a:extLst>
              </a:tr>
              <a:tr h="443784">
                <a:tc>
                  <a:txBody>
                    <a:bodyPr/>
                    <a:lstStyle/>
                    <a:p>
                      <a:pPr algn="ctr"/>
                      <a:r>
                        <a:rPr lang="zh-TW" altLang="en-US" sz="1400" b="0" i="0" u="none" strike="noStrike" cap="none" dirty="0">
                          <a:solidFill>
                            <a:srgbClr val="000000"/>
                          </a:solidFill>
                          <a:effectLst/>
                          <a:latin typeface="Arial"/>
                          <a:ea typeface="Arial"/>
                          <a:cs typeface="Arial"/>
                          <a:sym typeface="Arial"/>
                        </a:rPr>
                        <a:t>雲杉木</a:t>
                      </a:r>
                      <a:endParaRPr lang="zh-TW" altLang="en-US" dirty="0"/>
                    </a:p>
                  </a:txBody>
                  <a:tcPr anchor="ctr"/>
                </a:tc>
                <a:tc>
                  <a:txBody>
                    <a:bodyPr/>
                    <a:lstStyle/>
                    <a:p>
                      <a:pPr algn="ctr"/>
                      <a:r>
                        <a:rPr lang="zh-TW" altLang="en-US" sz="1400" b="0" i="0" u="none" strike="noStrike" cap="none" dirty="0">
                          <a:solidFill>
                            <a:srgbClr val="000000"/>
                          </a:solidFill>
                          <a:effectLst/>
                          <a:latin typeface="Arial"/>
                          <a:ea typeface="Arial"/>
                          <a:cs typeface="Arial"/>
                          <a:sym typeface="Arial"/>
                        </a:rPr>
                        <a:t>海灘松</a:t>
                      </a:r>
                      <a:endParaRPr lang="zh-TW" altLang="en-US" dirty="0"/>
                    </a:p>
                  </a:txBody>
                  <a:tcPr anchor="ctr"/>
                </a:tc>
                <a:tc>
                  <a:txBody>
                    <a:bodyPr/>
                    <a:lstStyle/>
                    <a:p>
                      <a:pPr algn="ctr"/>
                      <a:r>
                        <a:rPr lang="zh-TW" altLang="en-US" sz="1400" b="0" i="0" u="none" strike="noStrike" kern="1200" cap="none" dirty="0">
                          <a:solidFill>
                            <a:srgbClr val="000000"/>
                          </a:solidFill>
                          <a:effectLst/>
                          <a:latin typeface="Arial"/>
                          <a:cs typeface="Arial"/>
                        </a:rPr>
                        <a:t>西黃松</a:t>
                      </a:r>
                    </a:p>
                  </a:txBody>
                  <a:tcPr anchor="ctr"/>
                </a:tc>
                <a:tc>
                  <a:txBody>
                    <a:bodyPr/>
                    <a:lstStyle/>
                    <a:p>
                      <a:pPr algn="ctr"/>
                      <a:r>
                        <a:rPr lang="zh-TW" altLang="en-US" sz="1400" b="0" i="0" u="none" strike="noStrike" cap="none" dirty="0">
                          <a:solidFill>
                            <a:srgbClr val="000000"/>
                          </a:solidFill>
                          <a:effectLst/>
                          <a:latin typeface="Arial"/>
                          <a:ea typeface="Arial"/>
                          <a:cs typeface="Arial"/>
                          <a:sym typeface="Arial"/>
                        </a:rPr>
                        <a:t>三角葉楊</a:t>
                      </a:r>
                      <a:endParaRPr lang="zh-TW" altLang="en-US" dirty="0"/>
                    </a:p>
                  </a:txBody>
                  <a:tcPr anchor="ctr"/>
                </a:tc>
                <a:tc>
                  <a:txBody>
                    <a:bodyPr/>
                    <a:lstStyle/>
                    <a:p>
                      <a:pPr algn="ctr"/>
                      <a:r>
                        <a:rPr lang="zh-TW" altLang="en-US" sz="1400" b="0" i="0" u="none" strike="noStrike" cap="none" dirty="0">
                          <a:solidFill>
                            <a:srgbClr val="000000"/>
                          </a:solidFill>
                          <a:effectLst/>
                          <a:latin typeface="Arial"/>
                          <a:ea typeface="Arial"/>
                          <a:cs typeface="Arial"/>
                          <a:sym typeface="Arial"/>
                        </a:rPr>
                        <a:t>白楊樹</a:t>
                      </a:r>
                      <a:endParaRPr lang="zh-TW" altLang="en-US" dirty="0"/>
                    </a:p>
                  </a:txBody>
                  <a:tcPr anchor="ctr"/>
                </a:tc>
                <a:tc>
                  <a:txBody>
                    <a:bodyPr/>
                    <a:lstStyle/>
                    <a:p>
                      <a:pPr algn="ctr"/>
                      <a:r>
                        <a:rPr lang="zh-TW" altLang="en-US" sz="1400" b="0" i="0" u="none" strike="noStrike" cap="none" dirty="0">
                          <a:solidFill>
                            <a:srgbClr val="000000"/>
                          </a:solidFill>
                          <a:effectLst/>
                          <a:latin typeface="Arial"/>
                          <a:ea typeface="Arial"/>
                          <a:cs typeface="Arial"/>
                          <a:sym typeface="Arial"/>
                        </a:rPr>
                        <a:t>花旗松</a:t>
                      </a:r>
                      <a:endParaRPr lang="zh-TW" altLang="en-US" dirty="0"/>
                    </a:p>
                  </a:txBody>
                  <a:tcPr anchor="ctr"/>
                </a:tc>
                <a:tc>
                  <a:txBody>
                    <a:bodyPr/>
                    <a:lstStyle/>
                    <a:p>
                      <a:pPr algn="ctr"/>
                      <a:r>
                        <a:rPr lang="zh-TW" altLang="en-US" sz="1400" b="0" i="0" u="none" strike="noStrike" cap="none" dirty="0">
                          <a:solidFill>
                            <a:srgbClr val="000000"/>
                          </a:solidFill>
                          <a:effectLst/>
                          <a:latin typeface="Arial"/>
                          <a:ea typeface="Arial"/>
                          <a:cs typeface="Arial"/>
                          <a:sym typeface="Arial"/>
                        </a:rPr>
                        <a:t>高山矮曲林</a:t>
                      </a:r>
                      <a:endParaRPr lang="zh-TW" altLang="en-US" dirty="0"/>
                    </a:p>
                  </a:txBody>
                  <a:tcPr anchor="ctr"/>
                </a:tc>
                <a:extLst>
                  <a:ext uri="{0D108BD9-81ED-4DB2-BD59-A6C34878D82A}">
                    <a16:rowId xmlns:a16="http://schemas.microsoft.com/office/drawing/2014/main" val="4081705040"/>
                  </a:ext>
                </a:extLst>
              </a:tr>
              <a:tr h="443784">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pPr algn="ctr"/>
                      <a:r>
                        <a:rPr lang="en-US" altLang="zh-TW" dirty="0"/>
                        <a:t>5</a:t>
                      </a:r>
                      <a:endParaRPr lang="zh-TW" altLang="en-US" dirty="0"/>
                    </a:p>
                  </a:txBody>
                  <a:tcPr anchor="ctr"/>
                </a:tc>
                <a:tc>
                  <a:txBody>
                    <a:bodyPr/>
                    <a:lstStyle/>
                    <a:p>
                      <a:pPr algn="ctr"/>
                      <a:r>
                        <a:rPr lang="en-US" altLang="zh-TW" dirty="0"/>
                        <a:t>6</a:t>
                      </a:r>
                      <a:endParaRPr lang="zh-TW" altLang="en-US" dirty="0"/>
                    </a:p>
                  </a:txBody>
                  <a:tcPr anchor="ctr"/>
                </a:tc>
                <a:tc>
                  <a:txBody>
                    <a:bodyPr/>
                    <a:lstStyle/>
                    <a:p>
                      <a:pPr algn="ctr"/>
                      <a:r>
                        <a:rPr lang="en-US" altLang="zh-TW" dirty="0"/>
                        <a:t>7</a:t>
                      </a:r>
                      <a:endParaRPr lang="zh-TW" altLang="en-US" dirty="0"/>
                    </a:p>
                  </a:txBody>
                  <a:tcPr anchor="ctr"/>
                </a:tc>
                <a:extLst>
                  <a:ext uri="{0D108BD9-81ED-4DB2-BD59-A6C34878D82A}">
                    <a16:rowId xmlns:a16="http://schemas.microsoft.com/office/drawing/2014/main" val="3688484571"/>
                  </a:ext>
                </a:extLst>
              </a:tr>
            </a:tbl>
          </a:graphicData>
        </a:graphic>
      </p:graphicFrame>
      <p:pic>
        <p:nvPicPr>
          <p:cNvPr id="6" name="Picture 2" descr="「cottonwood 中文」的圖片搜尋結果">
            <a:extLst>
              <a:ext uri="{FF2B5EF4-FFF2-40B4-BE49-F238E27FC236}">
                <a16:creationId xmlns:a16="http://schemas.microsoft.com/office/drawing/2014/main" id="{58F74EEC-DF9E-0745-943D-0090B739C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6712" y="4093928"/>
            <a:ext cx="1088710" cy="7816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spen 白楊樹」的圖片搜尋結果">
            <a:extLst>
              <a:ext uri="{FF2B5EF4-FFF2-40B4-BE49-F238E27FC236}">
                <a16:creationId xmlns:a16="http://schemas.microsoft.com/office/drawing/2014/main" id="{A5227DF3-FA42-1F4A-A481-C191162F8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856" y="4088277"/>
            <a:ext cx="1115368" cy="10949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花旗松」的圖片搜尋結果">
            <a:extLst>
              <a:ext uri="{FF2B5EF4-FFF2-40B4-BE49-F238E27FC236}">
                <a16:creationId xmlns:a16="http://schemas.microsoft.com/office/drawing/2014/main" id="{1F018874-B6AE-1747-B812-3F7E66C72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6630" y="4098149"/>
            <a:ext cx="1075174" cy="10751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Krummholz」的圖片搜尋結果">
            <a:extLst>
              <a:ext uri="{FF2B5EF4-FFF2-40B4-BE49-F238E27FC236}">
                <a16:creationId xmlns:a16="http://schemas.microsoft.com/office/drawing/2014/main" id="{571B9A31-48E3-B040-B8D7-1A48DB1817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6764"/>
          <a:stretch/>
        </p:blipFill>
        <p:spPr bwMode="auto">
          <a:xfrm>
            <a:off x="8962211" y="4088277"/>
            <a:ext cx="1170713" cy="10475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Ponderosa Pine」的圖片搜尋結果">
            <a:extLst>
              <a:ext uri="{FF2B5EF4-FFF2-40B4-BE49-F238E27FC236}">
                <a16:creationId xmlns:a16="http://schemas.microsoft.com/office/drawing/2014/main" id="{0524BA74-1239-5945-971B-ED7976D3C4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4695" y="4088277"/>
            <a:ext cx="1051452" cy="10514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Lodgepole Pine」的圖片搜尋結果">
            <a:extLst>
              <a:ext uri="{FF2B5EF4-FFF2-40B4-BE49-F238E27FC236}">
                <a16:creationId xmlns:a16="http://schemas.microsoft.com/office/drawing/2014/main" id="{CEAAD582-594A-FF41-A0BC-6103B2A310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3708" y="4088277"/>
            <a:ext cx="1050016" cy="11454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pruce 中文」的圖片搜尋結果">
            <a:extLst>
              <a:ext uri="{FF2B5EF4-FFF2-40B4-BE49-F238E27FC236}">
                <a16:creationId xmlns:a16="http://schemas.microsoft.com/office/drawing/2014/main" id="{83B182F9-3A6A-984E-9656-C099CA7F30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2601" y="4113825"/>
            <a:ext cx="1069371" cy="1069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119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A7C1F188-9543-C34F-A4C2-36A0E5A5BC92}"/>
              </a:ext>
            </a:extLst>
          </p:cNvPr>
          <p:cNvSpPr>
            <a:spLocks noGrp="1"/>
          </p:cNvSpPr>
          <p:nvPr>
            <p:ph type="body" sz="quarter" idx="10"/>
          </p:nvPr>
        </p:nvSpPr>
        <p:spPr>
          <a:xfrm>
            <a:off x="992875" y="245402"/>
            <a:ext cx="9315782" cy="590931"/>
          </a:xfrm>
        </p:spPr>
        <p:txBody>
          <a:bodyPr/>
          <a:lstStyle/>
          <a:p>
            <a:r>
              <a:rPr lang="zh-TW" altLang="en-US" dirty="0"/>
              <a:t>特徵一覽</a:t>
            </a:r>
            <a:endParaRPr lang="en-TW" dirty="0"/>
          </a:p>
        </p:txBody>
      </p:sp>
      <p:sp>
        <p:nvSpPr>
          <p:cNvPr id="4" name="矩形 5">
            <a:extLst>
              <a:ext uri="{FF2B5EF4-FFF2-40B4-BE49-F238E27FC236}">
                <a16:creationId xmlns:a16="http://schemas.microsoft.com/office/drawing/2014/main" id="{34A5EA2C-AE57-4245-907D-2C70527CBBF3}"/>
              </a:ext>
            </a:extLst>
          </p:cNvPr>
          <p:cNvSpPr/>
          <p:nvPr/>
        </p:nvSpPr>
        <p:spPr>
          <a:xfrm>
            <a:off x="2206135" y="1849225"/>
            <a:ext cx="1019908" cy="477054"/>
          </a:xfrm>
          <a:prstGeom prst="rect">
            <a:avLst/>
          </a:prstGeom>
        </p:spPr>
        <p:txBody>
          <a:bodyPr wrap="square">
            <a:spAutoFit/>
          </a:bodyPr>
          <a:lstStyle/>
          <a:p>
            <a:pPr defTabSz="914400">
              <a:buClr>
                <a:srgbClr val="000000"/>
              </a:buClr>
              <a:buFont typeface="Arial"/>
              <a:buNone/>
            </a:pPr>
            <a:r>
              <a:rPr lang="en-US" altLang="zh-TW" sz="1400" kern="0" dirty="0">
                <a:solidFill>
                  <a:srgbClr val="000000"/>
                </a:solidFill>
                <a:cs typeface="Arial"/>
                <a:sym typeface="Arial"/>
              </a:rPr>
              <a:t>Elevation</a:t>
            </a:r>
          </a:p>
          <a:p>
            <a:pPr defTabSz="914400">
              <a:buClr>
                <a:srgbClr val="000000"/>
              </a:buClr>
              <a:buFont typeface="Arial"/>
              <a:buNone/>
            </a:pPr>
            <a:r>
              <a:rPr lang="en-US" altLang="zh-TW" sz="1100" kern="0" dirty="0">
                <a:solidFill>
                  <a:srgbClr val="000000"/>
                </a:solidFill>
                <a:cs typeface="Arial"/>
                <a:sym typeface="Arial"/>
              </a:rPr>
              <a:t>(</a:t>
            </a:r>
            <a:r>
              <a:rPr lang="zh-TW" altLang="en-US" sz="1100" kern="0" dirty="0">
                <a:solidFill>
                  <a:srgbClr val="000000"/>
                </a:solidFill>
                <a:cs typeface="Arial"/>
                <a:sym typeface="Arial"/>
              </a:rPr>
              <a:t>海拔</a:t>
            </a:r>
            <a:r>
              <a:rPr lang="en-US" altLang="zh-TW" sz="1100" kern="0" dirty="0">
                <a:solidFill>
                  <a:srgbClr val="000000"/>
                </a:solidFill>
                <a:cs typeface="Arial"/>
                <a:sym typeface="Arial"/>
              </a:rPr>
              <a:t>)</a:t>
            </a:r>
            <a:endParaRPr lang="zh-TW" altLang="en-US" sz="1100" kern="0" dirty="0">
              <a:solidFill>
                <a:srgbClr val="000000"/>
              </a:solidFill>
              <a:cs typeface="Arial"/>
              <a:sym typeface="Arial"/>
            </a:endParaRPr>
          </a:p>
        </p:txBody>
      </p:sp>
      <p:sp>
        <p:nvSpPr>
          <p:cNvPr id="5" name="矩形 6">
            <a:extLst>
              <a:ext uri="{FF2B5EF4-FFF2-40B4-BE49-F238E27FC236}">
                <a16:creationId xmlns:a16="http://schemas.microsoft.com/office/drawing/2014/main" id="{EAF36C08-70AA-904E-871F-05EA25A410AE}"/>
              </a:ext>
            </a:extLst>
          </p:cNvPr>
          <p:cNvSpPr/>
          <p:nvPr/>
        </p:nvSpPr>
        <p:spPr>
          <a:xfrm>
            <a:off x="3421986" y="1849225"/>
            <a:ext cx="909375" cy="477054"/>
          </a:xfrm>
          <a:prstGeom prst="rect">
            <a:avLst/>
          </a:prstGeom>
        </p:spPr>
        <p:txBody>
          <a:bodyPr wrap="square">
            <a:spAutoFit/>
          </a:bodyPr>
          <a:lstStyle/>
          <a:p>
            <a:pPr defTabSz="914400">
              <a:buClr>
                <a:srgbClr val="000000"/>
              </a:buClr>
              <a:buFont typeface="Arial"/>
              <a:buNone/>
            </a:pPr>
            <a:r>
              <a:rPr lang="en-US" altLang="zh-TW" sz="1400" kern="0" dirty="0">
                <a:solidFill>
                  <a:srgbClr val="000000"/>
                </a:solidFill>
                <a:cs typeface="Arial"/>
                <a:sym typeface="Arial"/>
              </a:rPr>
              <a:t>Aspect </a:t>
            </a:r>
          </a:p>
          <a:p>
            <a:pPr defTabSz="914400">
              <a:buClr>
                <a:srgbClr val="000000"/>
              </a:buClr>
              <a:buFont typeface="Arial"/>
              <a:buNone/>
            </a:pPr>
            <a:r>
              <a:rPr lang="en-US" altLang="zh-TW" sz="1100" kern="0" dirty="0">
                <a:solidFill>
                  <a:srgbClr val="000000"/>
                </a:solidFill>
                <a:cs typeface="Arial"/>
                <a:sym typeface="Arial"/>
              </a:rPr>
              <a:t>(</a:t>
            </a:r>
            <a:r>
              <a:rPr lang="zh-TW" altLang="en-US" sz="1100" kern="0" dirty="0">
                <a:solidFill>
                  <a:srgbClr val="000000"/>
                </a:solidFill>
                <a:cs typeface="Arial"/>
                <a:sym typeface="Arial"/>
              </a:rPr>
              <a:t>方位角</a:t>
            </a:r>
            <a:r>
              <a:rPr lang="en-US" altLang="zh-TW" sz="1100" kern="0" dirty="0">
                <a:solidFill>
                  <a:srgbClr val="000000"/>
                </a:solidFill>
                <a:cs typeface="Arial"/>
                <a:sym typeface="Arial"/>
              </a:rPr>
              <a:t>)</a:t>
            </a:r>
            <a:endParaRPr lang="zh-TW" altLang="en-US" sz="1100" kern="0" dirty="0">
              <a:solidFill>
                <a:srgbClr val="000000"/>
              </a:solidFill>
              <a:cs typeface="Arial"/>
              <a:sym typeface="Arial"/>
            </a:endParaRPr>
          </a:p>
        </p:txBody>
      </p:sp>
      <p:sp>
        <p:nvSpPr>
          <p:cNvPr id="6" name="矩形 7">
            <a:extLst>
              <a:ext uri="{FF2B5EF4-FFF2-40B4-BE49-F238E27FC236}">
                <a16:creationId xmlns:a16="http://schemas.microsoft.com/office/drawing/2014/main" id="{8771E83A-046C-A24D-BA25-4DF34DD434E0}"/>
              </a:ext>
            </a:extLst>
          </p:cNvPr>
          <p:cNvSpPr/>
          <p:nvPr/>
        </p:nvSpPr>
        <p:spPr>
          <a:xfrm>
            <a:off x="4527304" y="1849225"/>
            <a:ext cx="768699" cy="477054"/>
          </a:xfrm>
          <a:prstGeom prst="rect">
            <a:avLst/>
          </a:prstGeom>
        </p:spPr>
        <p:txBody>
          <a:bodyPr wrap="square">
            <a:spAutoFit/>
          </a:bodyPr>
          <a:lstStyle/>
          <a:p>
            <a:pPr defTabSz="914400">
              <a:buClr>
                <a:srgbClr val="000000"/>
              </a:buClr>
              <a:buFont typeface="Arial"/>
              <a:buNone/>
            </a:pPr>
            <a:r>
              <a:rPr lang="en-US" altLang="zh-TW" sz="1400" kern="0" dirty="0">
                <a:solidFill>
                  <a:srgbClr val="000000"/>
                </a:solidFill>
                <a:cs typeface="Arial"/>
                <a:sym typeface="Arial"/>
              </a:rPr>
              <a:t>Slope </a:t>
            </a:r>
          </a:p>
          <a:p>
            <a:pPr defTabSz="914400">
              <a:buClr>
                <a:srgbClr val="000000"/>
              </a:buClr>
              <a:buFont typeface="Arial"/>
              <a:buNone/>
            </a:pPr>
            <a:r>
              <a:rPr lang="en-US" altLang="zh-TW" sz="1100" kern="0" dirty="0">
                <a:solidFill>
                  <a:srgbClr val="000000"/>
                </a:solidFill>
                <a:cs typeface="Arial"/>
                <a:sym typeface="Arial"/>
              </a:rPr>
              <a:t>(</a:t>
            </a:r>
            <a:r>
              <a:rPr lang="zh-TW" altLang="en-US" sz="1100" kern="0" dirty="0">
                <a:solidFill>
                  <a:srgbClr val="000000"/>
                </a:solidFill>
                <a:cs typeface="Arial"/>
                <a:sym typeface="Arial"/>
              </a:rPr>
              <a:t>坡度</a:t>
            </a:r>
            <a:r>
              <a:rPr lang="en-US" altLang="zh-TW" sz="1100" kern="0" dirty="0">
                <a:solidFill>
                  <a:srgbClr val="000000"/>
                </a:solidFill>
                <a:cs typeface="Arial"/>
                <a:sym typeface="Arial"/>
              </a:rPr>
              <a:t>)</a:t>
            </a:r>
            <a:endParaRPr lang="zh-TW" altLang="en-US" sz="1100" kern="0" dirty="0">
              <a:solidFill>
                <a:srgbClr val="000000"/>
              </a:solidFill>
              <a:cs typeface="Arial"/>
              <a:sym typeface="Arial"/>
            </a:endParaRPr>
          </a:p>
        </p:txBody>
      </p:sp>
      <p:sp>
        <p:nvSpPr>
          <p:cNvPr id="7" name="矩形 8">
            <a:extLst>
              <a:ext uri="{FF2B5EF4-FFF2-40B4-BE49-F238E27FC236}">
                <a16:creationId xmlns:a16="http://schemas.microsoft.com/office/drawing/2014/main" id="{4667AE46-9D59-A848-A83E-64477FF0F1F2}"/>
              </a:ext>
            </a:extLst>
          </p:cNvPr>
          <p:cNvSpPr/>
          <p:nvPr/>
        </p:nvSpPr>
        <p:spPr>
          <a:xfrm>
            <a:off x="5491946" y="1849225"/>
            <a:ext cx="4572000" cy="469359"/>
          </a:xfrm>
          <a:prstGeom prst="rect">
            <a:avLst/>
          </a:prstGeom>
        </p:spPr>
        <p:txBody>
          <a:bodyPr>
            <a:spAutoFit/>
          </a:bodyPr>
          <a:lstStyle/>
          <a:p>
            <a:pPr defTabSz="914400">
              <a:buClr>
                <a:srgbClr val="000000"/>
              </a:buClr>
              <a:buFont typeface="Arial"/>
              <a:buNone/>
            </a:pPr>
            <a:r>
              <a:rPr lang="en-US" altLang="zh-TW" sz="1400" kern="0" dirty="0" err="1">
                <a:solidFill>
                  <a:srgbClr val="000000"/>
                </a:solidFill>
                <a:cs typeface="Arial"/>
                <a:sym typeface="Arial"/>
              </a:rPr>
              <a:t>Horizontal_Distance_To_Hydrology</a:t>
            </a:r>
            <a:r>
              <a:rPr lang="en-US" altLang="zh-TW" sz="1400" kern="0" dirty="0">
                <a:solidFill>
                  <a:srgbClr val="000000"/>
                </a:solidFill>
                <a:cs typeface="Arial"/>
                <a:sym typeface="Arial"/>
              </a:rPr>
              <a:t> </a:t>
            </a:r>
            <a:r>
              <a:rPr lang="zh-TW" altLang="en-US" sz="1400" kern="0" dirty="0">
                <a:solidFill>
                  <a:srgbClr val="000000"/>
                </a:solidFill>
                <a:cs typeface="Arial"/>
                <a:sym typeface="Arial"/>
              </a:rPr>
              <a:t> </a:t>
            </a:r>
            <a:endParaRPr lang="en-US" altLang="zh-TW" sz="1400" kern="0" dirty="0">
              <a:solidFill>
                <a:srgbClr val="000000"/>
              </a:solidFill>
              <a:cs typeface="Arial"/>
              <a:sym typeface="Arial"/>
            </a:endParaRPr>
          </a:p>
          <a:p>
            <a:pPr defTabSz="914400">
              <a:buClr>
                <a:srgbClr val="000000"/>
              </a:buClr>
              <a:buFont typeface="Arial"/>
              <a:buNone/>
            </a:pPr>
            <a:r>
              <a:rPr lang="en-US" altLang="zh-TW" sz="1050" kern="0" dirty="0">
                <a:solidFill>
                  <a:srgbClr val="000000"/>
                </a:solidFill>
                <a:cs typeface="Arial"/>
                <a:sym typeface="Arial"/>
              </a:rPr>
              <a:t>(</a:t>
            </a:r>
            <a:r>
              <a:rPr lang="zh-TW" altLang="en-US" sz="1050" kern="0" dirty="0">
                <a:solidFill>
                  <a:srgbClr val="000000"/>
                </a:solidFill>
                <a:cs typeface="Arial"/>
                <a:sym typeface="Arial"/>
              </a:rPr>
              <a:t>水源水平距離</a:t>
            </a:r>
            <a:r>
              <a:rPr lang="en-US" altLang="zh-TW" sz="1050" kern="0" dirty="0">
                <a:solidFill>
                  <a:srgbClr val="000000"/>
                </a:solidFill>
                <a:cs typeface="Arial"/>
                <a:sym typeface="Arial"/>
              </a:rPr>
              <a:t>)</a:t>
            </a:r>
            <a:endParaRPr lang="zh-TW" altLang="en-US" sz="1050" kern="0" dirty="0">
              <a:solidFill>
                <a:srgbClr val="000000"/>
              </a:solidFill>
              <a:cs typeface="Arial"/>
              <a:sym typeface="Arial"/>
            </a:endParaRPr>
          </a:p>
        </p:txBody>
      </p:sp>
      <p:sp>
        <p:nvSpPr>
          <p:cNvPr id="8" name="矩形 9">
            <a:extLst>
              <a:ext uri="{FF2B5EF4-FFF2-40B4-BE49-F238E27FC236}">
                <a16:creationId xmlns:a16="http://schemas.microsoft.com/office/drawing/2014/main" id="{D34AFAB5-5D89-3442-802D-AF0622F88022}"/>
              </a:ext>
            </a:extLst>
          </p:cNvPr>
          <p:cNvSpPr/>
          <p:nvPr/>
        </p:nvSpPr>
        <p:spPr>
          <a:xfrm>
            <a:off x="2206135" y="2516844"/>
            <a:ext cx="4572000" cy="646331"/>
          </a:xfrm>
          <a:prstGeom prst="rect">
            <a:avLst/>
          </a:prstGeom>
        </p:spPr>
        <p:txBody>
          <a:bodyPr>
            <a:spAutoFit/>
          </a:bodyPr>
          <a:lstStyle/>
          <a:p>
            <a:pPr defTabSz="914400">
              <a:buClr>
                <a:srgbClr val="000000"/>
              </a:buClr>
              <a:buFont typeface="Arial"/>
              <a:buNone/>
            </a:pPr>
            <a:r>
              <a:rPr lang="en-US" altLang="zh-TW" sz="1400" kern="0" dirty="0" err="1">
                <a:solidFill>
                  <a:srgbClr val="000000"/>
                </a:solidFill>
                <a:cs typeface="Arial"/>
                <a:sym typeface="Arial"/>
              </a:rPr>
              <a:t>Vertical_Distance_To_Hydrology</a:t>
            </a:r>
            <a:r>
              <a:rPr lang="en-US" altLang="zh-TW" sz="2000" kern="0" dirty="0">
                <a:solidFill>
                  <a:srgbClr val="000000"/>
                </a:solidFill>
                <a:cs typeface="Arial"/>
                <a:sym typeface="Arial"/>
              </a:rPr>
              <a:t> </a:t>
            </a:r>
          </a:p>
          <a:p>
            <a:pPr defTabSz="914400">
              <a:buClr>
                <a:srgbClr val="000000"/>
              </a:buClr>
              <a:buFont typeface="Arial"/>
              <a:buNone/>
              <a:defRPr/>
            </a:pPr>
            <a:r>
              <a:rPr lang="zh-TW" altLang="en-US" sz="1600" kern="0" dirty="0">
                <a:solidFill>
                  <a:srgbClr val="000000"/>
                </a:solidFill>
                <a:cs typeface="Arial"/>
                <a:sym typeface="Arial"/>
              </a:rPr>
              <a:t> </a:t>
            </a:r>
            <a:r>
              <a:rPr lang="en-US" altLang="zh-TW" sz="1100" kern="0" dirty="0">
                <a:solidFill>
                  <a:srgbClr val="000000"/>
                </a:solidFill>
                <a:cs typeface="Arial"/>
                <a:sym typeface="Arial"/>
              </a:rPr>
              <a:t>(</a:t>
            </a:r>
            <a:r>
              <a:rPr lang="zh-TW" altLang="en-US" sz="1100" kern="0" dirty="0">
                <a:solidFill>
                  <a:srgbClr val="000000"/>
                </a:solidFill>
                <a:cs typeface="Arial"/>
                <a:sym typeface="Arial"/>
              </a:rPr>
              <a:t>水源垂直距離</a:t>
            </a:r>
            <a:r>
              <a:rPr lang="en-US" altLang="zh-TW" sz="1100" kern="0" dirty="0">
                <a:solidFill>
                  <a:srgbClr val="000000"/>
                </a:solidFill>
                <a:cs typeface="Arial"/>
                <a:sym typeface="Arial"/>
              </a:rPr>
              <a:t>)</a:t>
            </a:r>
            <a:endParaRPr lang="zh-TW" altLang="en-US" sz="1100" kern="0" dirty="0">
              <a:solidFill>
                <a:srgbClr val="000000"/>
              </a:solidFill>
              <a:cs typeface="Arial"/>
              <a:sym typeface="Arial"/>
            </a:endParaRPr>
          </a:p>
        </p:txBody>
      </p:sp>
      <p:sp>
        <p:nvSpPr>
          <p:cNvPr id="9" name="矩形 10">
            <a:extLst>
              <a:ext uri="{FF2B5EF4-FFF2-40B4-BE49-F238E27FC236}">
                <a16:creationId xmlns:a16="http://schemas.microsoft.com/office/drawing/2014/main" id="{72BF0295-0C1E-864C-9A34-10B0496450CB}"/>
              </a:ext>
            </a:extLst>
          </p:cNvPr>
          <p:cNvSpPr/>
          <p:nvPr/>
        </p:nvSpPr>
        <p:spPr>
          <a:xfrm>
            <a:off x="5100060" y="2605329"/>
            <a:ext cx="4572000" cy="469359"/>
          </a:xfrm>
          <a:prstGeom prst="rect">
            <a:avLst/>
          </a:prstGeom>
        </p:spPr>
        <p:txBody>
          <a:bodyPr>
            <a:spAutoFit/>
          </a:bodyPr>
          <a:lstStyle/>
          <a:p>
            <a:pPr defTabSz="914400">
              <a:buClr>
                <a:srgbClr val="000000"/>
              </a:buClr>
              <a:buFont typeface="Arial"/>
              <a:buNone/>
            </a:pPr>
            <a:r>
              <a:rPr lang="en-US" altLang="zh-TW" sz="1400" kern="0" dirty="0" err="1">
                <a:solidFill>
                  <a:srgbClr val="000000"/>
                </a:solidFill>
                <a:cs typeface="Arial"/>
                <a:sym typeface="Arial"/>
              </a:rPr>
              <a:t>Horizontal_Distance_To_Roadways</a:t>
            </a:r>
            <a:endParaRPr lang="en-US" altLang="zh-TW" sz="1400" kern="0" dirty="0">
              <a:solidFill>
                <a:srgbClr val="000000"/>
              </a:solidFill>
              <a:cs typeface="Arial"/>
              <a:sym typeface="Arial"/>
            </a:endParaRPr>
          </a:p>
          <a:p>
            <a:pPr defTabSz="914400">
              <a:buClr>
                <a:srgbClr val="000000"/>
              </a:buClr>
              <a:buFont typeface="Arial"/>
              <a:buNone/>
            </a:pPr>
            <a:r>
              <a:rPr lang="en-US" altLang="zh-TW" sz="1050" kern="0" dirty="0">
                <a:solidFill>
                  <a:srgbClr val="000000"/>
                </a:solidFill>
                <a:cs typeface="Arial"/>
                <a:sym typeface="Arial"/>
              </a:rPr>
              <a:t>(</a:t>
            </a:r>
            <a:r>
              <a:rPr lang="zh-TW" altLang="en-US" sz="1050" kern="0" dirty="0">
                <a:solidFill>
                  <a:srgbClr val="000000"/>
                </a:solidFill>
                <a:cs typeface="Arial"/>
                <a:sym typeface="Arial"/>
              </a:rPr>
              <a:t>最近道路水平距離</a:t>
            </a:r>
            <a:r>
              <a:rPr lang="en-US" altLang="zh-TW" sz="1050" kern="0" dirty="0">
                <a:solidFill>
                  <a:srgbClr val="000000"/>
                </a:solidFill>
                <a:cs typeface="Arial"/>
                <a:sym typeface="Arial"/>
              </a:rPr>
              <a:t>)</a:t>
            </a:r>
            <a:endParaRPr lang="zh-TW" altLang="en-US" sz="1050" kern="0" dirty="0">
              <a:solidFill>
                <a:srgbClr val="000000"/>
              </a:solidFill>
              <a:cs typeface="Arial"/>
              <a:sym typeface="Arial"/>
            </a:endParaRPr>
          </a:p>
        </p:txBody>
      </p:sp>
      <p:sp>
        <p:nvSpPr>
          <p:cNvPr id="10" name="矩形 11">
            <a:extLst>
              <a:ext uri="{FF2B5EF4-FFF2-40B4-BE49-F238E27FC236}">
                <a16:creationId xmlns:a16="http://schemas.microsoft.com/office/drawing/2014/main" id="{F3E45516-BB36-B64F-B48D-F318F1400EBB}"/>
              </a:ext>
            </a:extLst>
          </p:cNvPr>
          <p:cNvSpPr/>
          <p:nvPr/>
        </p:nvSpPr>
        <p:spPr>
          <a:xfrm>
            <a:off x="8536594" y="2601481"/>
            <a:ext cx="1713244" cy="477054"/>
          </a:xfrm>
          <a:prstGeom prst="rect">
            <a:avLst/>
          </a:prstGeom>
        </p:spPr>
        <p:txBody>
          <a:bodyPr wrap="square">
            <a:spAutoFit/>
          </a:bodyPr>
          <a:lstStyle/>
          <a:p>
            <a:pPr defTabSz="914400">
              <a:buClr>
                <a:srgbClr val="000000"/>
              </a:buClr>
              <a:buFont typeface="Arial"/>
              <a:buNone/>
            </a:pPr>
            <a:r>
              <a:rPr lang="en-US" altLang="zh-TW" sz="1400" kern="0" dirty="0">
                <a:solidFill>
                  <a:srgbClr val="000000"/>
                </a:solidFill>
                <a:cs typeface="Arial"/>
                <a:sym typeface="Arial"/>
              </a:rPr>
              <a:t>Hillshade_9am </a:t>
            </a:r>
          </a:p>
          <a:p>
            <a:pPr defTabSz="914400">
              <a:buClr>
                <a:srgbClr val="000000"/>
              </a:buClr>
              <a:buFont typeface="Arial"/>
              <a:buNone/>
            </a:pPr>
            <a:r>
              <a:rPr lang="en-US" altLang="zh-TW" sz="1100" kern="0" dirty="0">
                <a:solidFill>
                  <a:srgbClr val="000000"/>
                </a:solidFill>
                <a:cs typeface="Arial"/>
                <a:sym typeface="Arial"/>
              </a:rPr>
              <a:t>(</a:t>
            </a:r>
            <a:r>
              <a:rPr lang="zh-TW" altLang="en-US" sz="1100" kern="0" dirty="0">
                <a:solidFill>
                  <a:srgbClr val="000000"/>
                </a:solidFill>
                <a:cs typeface="Arial"/>
                <a:sym typeface="Arial"/>
              </a:rPr>
              <a:t>夏至上午</a:t>
            </a:r>
            <a:r>
              <a:rPr lang="en-US" altLang="zh-TW" sz="1100" kern="0" dirty="0">
                <a:solidFill>
                  <a:srgbClr val="000000"/>
                </a:solidFill>
                <a:cs typeface="Arial"/>
                <a:sym typeface="Arial"/>
              </a:rPr>
              <a:t>9</a:t>
            </a:r>
            <a:r>
              <a:rPr lang="zh-TW" altLang="en-US" sz="1100" kern="0" dirty="0">
                <a:solidFill>
                  <a:srgbClr val="000000"/>
                </a:solidFill>
                <a:cs typeface="Arial"/>
                <a:sym typeface="Arial"/>
              </a:rPr>
              <a:t>點山丘索引</a:t>
            </a:r>
            <a:r>
              <a:rPr lang="en-US" altLang="zh-TW" sz="1100" kern="0" dirty="0">
                <a:solidFill>
                  <a:srgbClr val="000000"/>
                </a:solidFill>
                <a:cs typeface="Arial"/>
                <a:sym typeface="Arial"/>
              </a:rPr>
              <a:t>)</a:t>
            </a:r>
            <a:endParaRPr lang="zh-TW" altLang="en-US" sz="1100" kern="0" dirty="0">
              <a:solidFill>
                <a:srgbClr val="000000"/>
              </a:solidFill>
              <a:cs typeface="Arial"/>
              <a:sym typeface="Arial"/>
            </a:endParaRPr>
          </a:p>
        </p:txBody>
      </p:sp>
      <p:sp>
        <p:nvSpPr>
          <p:cNvPr id="11" name="矩形 12">
            <a:extLst>
              <a:ext uri="{FF2B5EF4-FFF2-40B4-BE49-F238E27FC236}">
                <a16:creationId xmlns:a16="http://schemas.microsoft.com/office/drawing/2014/main" id="{A16BADD1-622F-364C-8E3D-B2C0A6DF8F5C}"/>
              </a:ext>
            </a:extLst>
          </p:cNvPr>
          <p:cNvSpPr/>
          <p:nvPr/>
        </p:nvSpPr>
        <p:spPr>
          <a:xfrm>
            <a:off x="8546644" y="1841530"/>
            <a:ext cx="1622809" cy="477054"/>
          </a:xfrm>
          <a:prstGeom prst="rect">
            <a:avLst/>
          </a:prstGeom>
        </p:spPr>
        <p:txBody>
          <a:bodyPr wrap="square">
            <a:spAutoFit/>
          </a:bodyPr>
          <a:lstStyle/>
          <a:p>
            <a:pPr defTabSz="914400">
              <a:buClr>
                <a:srgbClr val="000000"/>
              </a:buClr>
              <a:buFont typeface="Arial"/>
              <a:buNone/>
            </a:pPr>
            <a:r>
              <a:rPr lang="en-US" altLang="zh-TW" sz="1400" kern="0" dirty="0" err="1">
                <a:solidFill>
                  <a:srgbClr val="000000"/>
                </a:solidFill>
                <a:cs typeface="Arial"/>
                <a:sym typeface="Arial"/>
              </a:rPr>
              <a:t>Hillshade_Noon</a:t>
            </a:r>
            <a:endParaRPr lang="en-US" altLang="zh-TW" sz="1400" kern="0" dirty="0">
              <a:solidFill>
                <a:srgbClr val="000000"/>
              </a:solidFill>
              <a:cs typeface="Arial"/>
              <a:sym typeface="Arial"/>
            </a:endParaRPr>
          </a:p>
          <a:p>
            <a:pPr defTabSz="914400">
              <a:buClr>
                <a:srgbClr val="000000"/>
              </a:buClr>
              <a:buFont typeface="Arial"/>
              <a:buNone/>
            </a:pPr>
            <a:r>
              <a:rPr lang="en-US" altLang="zh-TW" sz="1100" kern="0" dirty="0">
                <a:solidFill>
                  <a:srgbClr val="000000"/>
                </a:solidFill>
                <a:cs typeface="Arial"/>
                <a:sym typeface="Arial"/>
              </a:rPr>
              <a:t>(</a:t>
            </a:r>
            <a:r>
              <a:rPr lang="zh-TW" altLang="en-US" sz="1100" kern="0" dirty="0">
                <a:solidFill>
                  <a:srgbClr val="000000"/>
                </a:solidFill>
                <a:cs typeface="Arial"/>
                <a:sym typeface="Arial"/>
              </a:rPr>
              <a:t>夏至中午丘索引</a:t>
            </a:r>
            <a:r>
              <a:rPr lang="en-US" altLang="zh-TW" sz="1100" kern="0" dirty="0">
                <a:solidFill>
                  <a:srgbClr val="000000"/>
                </a:solidFill>
                <a:cs typeface="Arial"/>
                <a:sym typeface="Arial"/>
              </a:rPr>
              <a:t>)</a:t>
            </a:r>
            <a:endParaRPr lang="zh-TW" altLang="en-US" sz="1100" kern="0" dirty="0">
              <a:solidFill>
                <a:srgbClr val="000000"/>
              </a:solidFill>
              <a:cs typeface="Arial"/>
              <a:sym typeface="Arial"/>
            </a:endParaRPr>
          </a:p>
        </p:txBody>
      </p:sp>
      <p:sp>
        <p:nvSpPr>
          <p:cNvPr id="12" name="矩形 13">
            <a:extLst>
              <a:ext uri="{FF2B5EF4-FFF2-40B4-BE49-F238E27FC236}">
                <a16:creationId xmlns:a16="http://schemas.microsoft.com/office/drawing/2014/main" id="{1F70EF4C-0152-FE44-9348-F679C911305C}"/>
              </a:ext>
            </a:extLst>
          </p:cNvPr>
          <p:cNvSpPr/>
          <p:nvPr/>
        </p:nvSpPr>
        <p:spPr>
          <a:xfrm>
            <a:off x="8536594" y="3372239"/>
            <a:ext cx="1625766" cy="477054"/>
          </a:xfrm>
          <a:prstGeom prst="rect">
            <a:avLst/>
          </a:prstGeom>
        </p:spPr>
        <p:txBody>
          <a:bodyPr wrap="none">
            <a:spAutoFit/>
          </a:bodyPr>
          <a:lstStyle/>
          <a:p>
            <a:pPr defTabSz="914400">
              <a:buClr>
                <a:srgbClr val="000000"/>
              </a:buClr>
              <a:buFont typeface="Arial"/>
              <a:buNone/>
              <a:defRPr/>
            </a:pPr>
            <a:r>
              <a:rPr lang="en-US" altLang="zh-TW" sz="1400" kern="0" dirty="0">
                <a:solidFill>
                  <a:srgbClr val="000000"/>
                </a:solidFill>
                <a:cs typeface="Arial"/>
                <a:sym typeface="Arial"/>
              </a:rPr>
              <a:t>Hillshade_3pm</a:t>
            </a:r>
          </a:p>
          <a:p>
            <a:pPr defTabSz="914400">
              <a:buClr>
                <a:srgbClr val="000000"/>
              </a:buClr>
              <a:buFont typeface="Arial"/>
              <a:buNone/>
              <a:defRPr/>
            </a:pPr>
            <a:r>
              <a:rPr lang="en-US" altLang="zh-TW" sz="1100" kern="0" dirty="0">
                <a:solidFill>
                  <a:srgbClr val="000000"/>
                </a:solidFill>
                <a:cs typeface="Arial"/>
                <a:sym typeface="Arial"/>
              </a:rPr>
              <a:t>(</a:t>
            </a:r>
            <a:r>
              <a:rPr lang="zh-TW" altLang="en-US" sz="1100" kern="0" dirty="0">
                <a:solidFill>
                  <a:srgbClr val="000000"/>
                </a:solidFill>
                <a:cs typeface="Arial"/>
                <a:sym typeface="Arial"/>
              </a:rPr>
              <a:t>夏至下午</a:t>
            </a:r>
            <a:r>
              <a:rPr lang="en-US" altLang="zh-TW" sz="1100" kern="0" dirty="0">
                <a:solidFill>
                  <a:srgbClr val="000000"/>
                </a:solidFill>
                <a:cs typeface="Arial"/>
                <a:sym typeface="Arial"/>
              </a:rPr>
              <a:t>3</a:t>
            </a:r>
            <a:r>
              <a:rPr lang="zh-TW" altLang="en-US" sz="1100" kern="0" dirty="0">
                <a:solidFill>
                  <a:srgbClr val="000000"/>
                </a:solidFill>
                <a:cs typeface="Arial"/>
                <a:sym typeface="Arial"/>
              </a:rPr>
              <a:t>點山丘索引</a:t>
            </a:r>
            <a:r>
              <a:rPr lang="en-US" altLang="zh-TW" sz="1100" kern="0" dirty="0">
                <a:solidFill>
                  <a:srgbClr val="000000"/>
                </a:solidFill>
                <a:cs typeface="Arial"/>
                <a:sym typeface="Arial"/>
              </a:rPr>
              <a:t>)</a:t>
            </a:r>
            <a:endParaRPr lang="zh-TW" altLang="en-US" sz="1100" kern="0" dirty="0">
              <a:solidFill>
                <a:srgbClr val="000000"/>
              </a:solidFill>
              <a:cs typeface="Arial"/>
              <a:sym typeface="Arial"/>
            </a:endParaRPr>
          </a:p>
        </p:txBody>
      </p:sp>
      <p:sp>
        <p:nvSpPr>
          <p:cNvPr id="13" name="矩形 14">
            <a:extLst>
              <a:ext uri="{FF2B5EF4-FFF2-40B4-BE49-F238E27FC236}">
                <a16:creationId xmlns:a16="http://schemas.microsoft.com/office/drawing/2014/main" id="{FFE97C35-887E-5143-8172-8F001CA754B6}"/>
              </a:ext>
            </a:extLst>
          </p:cNvPr>
          <p:cNvSpPr/>
          <p:nvPr/>
        </p:nvSpPr>
        <p:spPr>
          <a:xfrm>
            <a:off x="5391452" y="3361432"/>
            <a:ext cx="3240593" cy="492443"/>
          </a:xfrm>
          <a:prstGeom prst="rect">
            <a:avLst/>
          </a:prstGeom>
        </p:spPr>
        <p:txBody>
          <a:bodyPr wrap="square">
            <a:spAutoFit/>
          </a:bodyPr>
          <a:lstStyle/>
          <a:p>
            <a:pPr defTabSz="914400">
              <a:buClr>
                <a:srgbClr val="000000"/>
              </a:buClr>
              <a:buFont typeface="Arial"/>
              <a:buNone/>
            </a:pPr>
            <a:r>
              <a:rPr lang="en-US" altLang="zh-TW" sz="1400" kern="0" dirty="0" err="1">
                <a:solidFill>
                  <a:srgbClr val="000000"/>
                </a:solidFill>
                <a:cs typeface="Arial"/>
                <a:sym typeface="Arial"/>
              </a:rPr>
              <a:t>Horizontal_Distance_To_Fire_Points</a:t>
            </a:r>
            <a:r>
              <a:rPr lang="en-US" altLang="zh-TW" sz="1400" kern="0" dirty="0">
                <a:solidFill>
                  <a:srgbClr val="000000"/>
                </a:solidFill>
                <a:cs typeface="Arial"/>
                <a:sym typeface="Arial"/>
              </a:rPr>
              <a:t> </a:t>
            </a:r>
          </a:p>
          <a:p>
            <a:pPr defTabSz="914400">
              <a:buClr>
                <a:srgbClr val="000000"/>
              </a:buClr>
              <a:buFont typeface="Arial"/>
              <a:buNone/>
            </a:pPr>
            <a:r>
              <a:rPr lang="en-US" altLang="zh-TW" sz="1200" kern="0" dirty="0">
                <a:solidFill>
                  <a:srgbClr val="000000"/>
                </a:solidFill>
                <a:cs typeface="Arial"/>
                <a:sym typeface="Arial"/>
              </a:rPr>
              <a:t>(</a:t>
            </a:r>
            <a:r>
              <a:rPr lang="zh-TW" altLang="en-US" sz="1200" kern="0" dirty="0">
                <a:solidFill>
                  <a:srgbClr val="000000"/>
                </a:solidFill>
                <a:cs typeface="Arial"/>
                <a:sym typeface="Arial"/>
              </a:rPr>
              <a:t>水平火源距離</a:t>
            </a:r>
            <a:r>
              <a:rPr lang="en-US" altLang="zh-TW" sz="1200" kern="0" dirty="0">
                <a:solidFill>
                  <a:srgbClr val="000000"/>
                </a:solidFill>
                <a:cs typeface="Arial"/>
                <a:sym typeface="Arial"/>
              </a:rPr>
              <a:t>)</a:t>
            </a:r>
            <a:endParaRPr lang="zh-TW" altLang="en-US" sz="1200" kern="0" dirty="0">
              <a:solidFill>
                <a:srgbClr val="000000"/>
              </a:solidFill>
              <a:cs typeface="Arial"/>
              <a:sym typeface="Arial"/>
            </a:endParaRPr>
          </a:p>
        </p:txBody>
      </p:sp>
      <p:sp>
        <p:nvSpPr>
          <p:cNvPr id="14" name="矩形 15">
            <a:extLst>
              <a:ext uri="{FF2B5EF4-FFF2-40B4-BE49-F238E27FC236}">
                <a16:creationId xmlns:a16="http://schemas.microsoft.com/office/drawing/2014/main" id="{E3851B96-5AB1-B148-AF5E-22F0B46BE606}"/>
              </a:ext>
            </a:extLst>
          </p:cNvPr>
          <p:cNvSpPr/>
          <p:nvPr/>
        </p:nvSpPr>
        <p:spPr>
          <a:xfrm>
            <a:off x="2206135" y="3284488"/>
            <a:ext cx="1773534" cy="569387"/>
          </a:xfrm>
          <a:prstGeom prst="rect">
            <a:avLst/>
          </a:prstGeom>
        </p:spPr>
        <p:txBody>
          <a:bodyPr wrap="square">
            <a:spAutoFit/>
          </a:bodyPr>
          <a:lstStyle/>
          <a:p>
            <a:pPr defTabSz="914400">
              <a:buClr>
                <a:srgbClr val="000000"/>
              </a:buClr>
              <a:buFont typeface="Arial"/>
              <a:buNone/>
            </a:pPr>
            <a:r>
              <a:rPr lang="en-US" altLang="zh-TW" sz="1400" kern="0" dirty="0" err="1">
                <a:solidFill>
                  <a:srgbClr val="000000"/>
                </a:solidFill>
                <a:cs typeface="Arial"/>
                <a:sym typeface="Arial"/>
              </a:rPr>
              <a:t>Wilderness_Area</a:t>
            </a:r>
            <a:r>
              <a:rPr lang="en-US" altLang="zh-TW" sz="2000" kern="0" dirty="0">
                <a:solidFill>
                  <a:srgbClr val="000000"/>
                </a:solidFill>
                <a:cs typeface="Arial"/>
                <a:sym typeface="Arial"/>
              </a:rPr>
              <a:t> </a:t>
            </a:r>
          </a:p>
          <a:p>
            <a:pPr defTabSz="914400">
              <a:buClr>
                <a:srgbClr val="000000"/>
              </a:buClr>
              <a:buFont typeface="Arial"/>
              <a:buNone/>
            </a:pPr>
            <a:r>
              <a:rPr lang="en-US" altLang="zh-TW" sz="1100" kern="0" dirty="0">
                <a:solidFill>
                  <a:srgbClr val="000000"/>
                </a:solidFill>
                <a:cs typeface="Arial"/>
                <a:sym typeface="Arial"/>
              </a:rPr>
              <a:t>(</a:t>
            </a:r>
            <a:r>
              <a:rPr lang="zh-TW" altLang="en-US" sz="1100" kern="0" dirty="0">
                <a:solidFill>
                  <a:srgbClr val="000000"/>
                </a:solidFill>
                <a:cs typeface="Arial"/>
                <a:sym typeface="Arial"/>
              </a:rPr>
              <a:t>指定荒野地區種類</a:t>
            </a:r>
            <a:r>
              <a:rPr lang="en-US" altLang="zh-TW" sz="1100" kern="0" dirty="0">
                <a:solidFill>
                  <a:srgbClr val="000000"/>
                </a:solidFill>
                <a:cs typeface="Arial"/>
                <a:sym typeface="Arial"/>
              </a:rPr>
              <a:t>)</a:t>
            </a:r>
            <a:r>
              <a:rPr lang="zh-TW" altLang="en-US" sz="1100" kern="0" dirty="0">
                <a:solidFill>
                  <a:srgbClr val="000000"/>
                </a:solidFill>
                <a:cs typeface="Arial"/>
                <a:sym typeface="Arial"/>
              </a:rPr>
              <a:t>*</a:t>
            </a:r>
            <a:r>
              <a:rPr lang="en-US" altLang="zh-TW" sz="1100" kern="0" dirty="0">
                <a:solidFill>
                  <a:srgbClr val="000000"/>
                </a:solidFill>
                <a:cs typeface="Arial"/>
                <a:sym typeface="Arial"/>
              </a:rPr>
              <a:t>4</a:t>
            </a:r>
            <a:endParaRPr lang="zh-TW" altLang="en-US" sz="1100" kern="0" dirty="0">
              <a:solidFill>
                <a:srgbClr val="000000"/>
              </a:solidFill>
              <a:cs typeface="Arial"/>
              <a:sym typeface="Arial"/>
            </a:endParaRPr>
          </a:p>
        </p:txBody>
      </p:sp>
      <p:sp>
        <p:nvSpPr>
          <p:cNvPr id="15" name="矩形 16">
            <a:extLst>
              <a:ext uri="{FF2B5EF4-FFF2-40B4-BE49-F238E27FC236}">
                <a16:creationId xmlns:a16="http://schemas.microsoft.com/office/drawing/2014/main" id="{5D1934A3-4A21-9047-B50E-198AD323349D}"/>
              </a:ext>
            </a:extLst>
          </p:cNvPr>
          <p:cNvSpPr/>
          <p:nvPr/>
        </p:nvSpPr>
        <p:spPr>
          <a:xfrm>
            <a:off x="3924403" y="3380797"/>
            <a:ext cx="1733341" cy="477054"/>
          </a:xfrm>
          <a:prstGeom prst="rect">
            <a:avLst/>
          </a:prstGeom>
        </p:spPr>
        <p:txBody>
          <a:bodyPr wrap="square">
            <a:spAutoFit/>
          </a:bodyPr>
          <a:lstStyle/>
          <a:p>
            <a:pPr defTabSz="914400">
              <a:buClr>
                <a:srgbClr val="000000"/>
              </a:buClr>
              <a:buFont typeface="Arial"/>
              <a:buNone/>
            </a:pPr>
            <a:r>
              <a:rPr lang="en-US" altLang="zh-TW" sz="1400" kern="0" dirty="0" err="1">
                <a:solidFill>
                  <a:srgbClr val="000000"/>
                </a:solidFill>
                <a:cs typeface="Arial"/>
                <a:sym typeface="Arial"/>
              </a:rPr>
              <a:t>Soil_Type</a:t>
            </a:r>
            <a:r>
              <a:rPr lang="en-US" altLang="zh-TW" sz="1400" kern="0" dirty="0">
                <a:solidFill>
                  <a:srgbClr val="000000"/>
                </a:solidFill>
                <a:cs typeface="Arial"/>
                <a:sym typeface="Arial"/>
              </a:rPr>
              <a:t> </a:t>
            </a:r>
          </a:p>
          <a:p>
            <a:pPr defTabSz="914400">
              <a:buClr>
                <a:srgbClr val="000000"/>
              </a:buClr>
              <a:buFont typeface="Arial"/>
              <a:buNone/>
            </a:pPr>
            <a:r>
              <a:rPr lang="en-US" altLang="zh-TW" sz="1100" kern="0" dirty="0">
                <a:solidFill>
                  <a:srgbClr val="000000"/>
                </a:solidFill>
                <a:cs typeface="Arial"/>
                <a:sym typeface="Arial"/>
              </a:rPr>
              <a:t>(</a:t>
            </a:r>
            <a:r>
              <a:rPr lang="zh-TW" altLang="en-US" sz="1100" kern="0" dirty="0">
                <a:solidFill>
                  <a:srgbClr val="000000"/>
                </a:solidFill>
                <a:cs typeface="Arial"/>
                <a:sym typeface="Arial"/>
              </a:rPr>
              <a:t>指定土壤種類</a:t>
            </a:r>
            <a:r>
              <a:rPr lang="en-US" altLang="zh-TW" sz="1100" kern="0" dirty="0">
                <a:solidFill>
                  <a:srgbClr val="000000"/>
                </a:solidFill>
                <a:cs typeface="Arial"/>
                <a:sym typeface="Arial"/>
              </a:rPr>
              <a:t>)*40</a:t>
            </a:r>
            <a:endParaRPr lang="zh-TW" altLang="en-US" sz="1100" b="1" kern="0" dirty="0">
              <a:solidFill>
                <a:srgbClr val="000000"/>
              </a:solidFill>
              <a:cs typeface="Arial"/>
              <a:sym typeface="Arial"/>
            </a:endParaRPr>
          </a:p>
        </p:txBody>
      </p:sp>
      <p:sp>
        <p:nvSpPr>
          <p:cNvPr id="16" name="矩形 17">
            <a:extLst>
              <a:ext uri="{FF2B5EF4-FFF2-40B4-BE49-F238E27FC236}">
                <a16:creationId xmlns:a16="http://schemas.microsoft.com/office/drawing/2014/main" id="{01EFA679-3CBD-914B-9DD2-49CE99A3C816}"/>
              </a:ext>
            </a:extLst>
          </p:cNvPr>
          <p:cNvSpPr/>
          <p:nvPr/>
        </p:nvSpPr>
        <p:spPr>
          <a:xfrm>
            <a:off x="2028815" y="1772038"/>
            <a:ext cx="8279842" cy="2135939"/>
          </a:xfrm>
          <a:prstGeom prst="rect">
            <a:avLst/>
          </a:prstGeom>
          <a:noFill/>
          <a:ln w="25400" cap="flat" cmpd="sng" algn="ctr">
            <a:solidFill>
              <a:srgbClr val="FFAB4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17" name="圓角矩形 18">
            <a:extLst>
              <a:ext uri="{FF2B5EF4-FFF2-40B4-BE49-F238E27FC236}">
                <a16:creationId xmlns:a16="http://schemas.microsoft.com/office/drawing/2014/main" id="{287C69E9-79E4-6F43-B263-195B4AC145D7}"/>
              </a:ext>
            </a:extLst>
          </p:cNvPr>
          <p:cNvSpPr/>
          <p:nvPr/>
        </p:nvSpPr>
        <p:spPr>
          <a:xfrm>
            <a:off x="2206135" y="1356527"/>
            <a:ext cx="886767" cy="316523"/>
          </a:xfrm>
          <a:prstGeom prst="roundRect">
            <a:avLst/>
          </a:prstGeom>
          <a:solidFill>
            <a:srgbClr val="FFAB4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18" name="矩形 19">
            <a:extLst>
              <a:ext uri="{FF2B5EF4-FFF2-40B4-BE49-F238E27FC236}">
                <a16:creationId xmlns:a16="http://schemas.microsoft.com/office/drawing/2014/main" id="{3A920636-734D-9140-BE7C-D8AACCB7194A}"/>
              </a:ext>
            </a:extLst>
          </p:cNvPr>
          <p:cNvSpPr/>
          <p:nvPr/>
        </p:nvSpPr>
        <p:spPr>
          <a:xfrm>
            <a:off x="2377648" y="1371992"/>
            <a:ext cx="543739" cy="307777"/>
          </a:xfrm>
          <a:prstGeom prst="rect">
            <a:avLst/>
          </a:prstGeom>
        </p:spPr>
        <p:txBody>
          <a:bodyPr wrap="none">
            <a:spAutoFit/>
          </a:bodyPr>
          <a:lstStyle/>
          <a:p>
            <a:pPr defTabSz="914400">
              <a:buClr>
                <a:srgbClr val="000000"/>
              </a:buClr>
              <a:buFont typeface="Arial"/>
              <a:buNone/>
            </a:pPr>
            <a:r>
              <a:rPr lang="zh-TW" altLang="en-US" sz="1400" kern="0" dirty="0">
                <a:solidFill>
                  <a:srgbClr val="FFFFFF"/>
                </a:solidFill>
                <a:cs typeface="Arial"/>
                <a:sym typeface="Arial"/>
              </a:rPr>
              <a:t>輸入</a:t>
            </a:r>
          </a:p>
        </p:txBody>
      </p:sp>
      <p:sp>
        <p:nvSpPr>
          <p:cNvPr id="19" name="矩形 20">
            <a:extLst>
              <a:ext uri="{FF2B5EF4-FFF2-40B4-BE49-F238E27FC236}">
                <a16:creationId xmlns:a16="http://schemas.microsoft.com/office/drawing/2014/main" id="{132E0299-25B7-F241-BA0A-D084C78DF771}"/>
              </a:ext>
            </a:extLst>
          </p:cNvPr>
          <p:cNvSpPr/>
          <p:nvPr/>
        </p:nvSpPr>
        <p:spPr>
          <a:xfrm>
            <a:off x="2206135" y="4766126"/>
            <a:ext cx="1215851" cy="538609"/>
          </a:xfrm>
          <a:prstGeom prst="rect">
            <a:avLst/>
          </a:prstGeom>
        </p:spPr>
        <p:txBody>
          <a:bodyPr wrap="square">
            <a:spAutoFit/>
          </a:bodyPr>
          <a:lstStyle/>
          <a:p>
            <a:pPr defTabSz="914400">
              <a:buClr>
                <a:srgbClr val="000000"/>
              </a:buClr>
              <a:buFont typeface="Arial"/>
              <a:buNone/>
            </a:pPr>
            <a:r>
              <a:rPr lang="en-US" altLang="zh-TW" sz="1400" kern="0" dirty="0" err="1">
                <a:solidFill>
                  <a:srgbClr val="000000"/>
                </a:solidFill>
                <a:cs typeface="Arial"/>
                <a:sym typeface="Arial"/>
              </a:rPr>
              <a:t>Cover_Type</a:t>
            </a:r>
            <a:r>
              <a:rPr lang="en-US" altLang="zh-TW" kern="0" dirty="0">
                <a:solidFill>
                  <a:srgbClr val="000000"/>
                </a:solidFill>
                <a:cs typeface="Arial"/>
                <a:sym typeface="Arial"/>
              </a:rPr>
              <a:t> </a:t>
            </a:r>
          </a:p>
          <a:p>
            <a:pPr defTabSz="914400">
              <a:buClr>
                <a:srgbClr val="000000"/>
              </a:buClr>
              <a:buFont typeface="Arial"/>
              <a:buNone/>
            </a:pPr>
            <a:r>
              <a:rPr lang="en-US" altLang="zh-TW" sz="1100" kern="0" dirty="0">
                <a:solidFill>
                  <a:srgbClr val="000000"/>
                </a:solidFill>
                <a:cs typeface="Arial"/>
                <a:sym typeface="Arial"/>
              </a:rPr>
              <a:t>(</a:t>
            </a:r>
            <a:r>
              <a:rPr lang="zh-TW" altLang="en-US" sz="1100" kern="0" dirty="0">
                <a:solidFill>
                  <a:srgbClr val="000000"/>
                </a:solidFill>
                <a:cs typeface="Arial"/>
                <a:sym typeface="Arial"/>
              </a:rPr>
              <a:t>樹木種類</a:t>
            </a:r>
            <a:r>
              <a:rPr lang="en-US" altLang="zh-TW" sz="1100" kern="0" dirty="0">
                <a:solidFill>
                  <a:srgbClr val="000000"/>
                </a:solidFill>
                <a:cs typeface="Arial"/>
                <a:sym typeface="Arial"/>
              </a:rPr>
              <a:t>)</a:t>
            </a:r>
            <a:endParaRPr lang="zh-TW" altLang="en-US" sz="1100" kern="0" dirty="0">
              <a:solidFill>
                <a:srgbClr val="000000"/>
              </a:solidFill>
              <a:cs typeface="Arial"/>
              <a:sym typeface="Arial"/>
            </a:endParaRPr>
          </a:p>
        </p:txBody>
      </p:sp>
      <p:sp>
        <p:nvSpPr>
          <p:cNvPr id="20" name="圓角矩形 21">
            <a:extLst>
              <a:ext uri="{FF2B5EF4-FFF2-40B4-BE49-F238E27FC236}">
                <a16:creationId xmlns:a16="http://schemas.microsoft.com/office/drawing/2014/main" id="{090917AF-AF9B-5F42-BA41-A3F1CE2AFA42}"/>
              </a:ext>
            </a:extLst>
          </p:cNvPr>
          <p:cNvSpPr/>
          <p:nvPr/>
        </p:nvSpPr>
        <p:spPr>
          <a:xfrm>
            <a:off x="2206135" y="4178790"/>
            <a:ext cx="886767" cy="316523"/>
          </a:xfrm>
          <a:prstGeom prst="roundRect">
            <a:avLst/>
          </a:prstGeom>
          <a:solidFill>
            <a:srgbClr val="FF62A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21" name="矩形 22">
            <a:extLst>
              <a:ext uri="{FF2B5EF4-FFF2-40B4-BE49-F238E27FC236}">
                <a16:creationId xmlns:a16="http://schemas.microsoft.com/office/drawing/2014/main" id="{6B4DDC99-23C6-FD40-9C08-A7B59C5E840D}"/>
              </a:ext>
            </a:extLst>
          </p:cNvPr>
          <p:cNvSpPr/>
          <p:nvPr/>
        </p:nvSpPr>
        <p:spPr>
          <a:xfrm>
            <a:off x="2377648" y="4194255"/>
            <a:ext cx="543739" cy="307777"/>
          </a:xfrm>
          <a:prstGeom prst="rect">
            <a:avLst/>
          </a:prstGeom>
        </p:spPr>
        <p:txBody>
          <a:bodyPr wrap="none">
            <a:spAutoFit/>
          </a:bodyPr>
          <a:lstStyle/>
          <a:p>
            <a:pPr defTabSz="914400">
              <a:buClr>
                <a:srgbClr val="000000"/>
              </a:buClr>
              <a:buFont typeface="Arial"/>
              <a:buNone/>
            </a:pPr>
            <a:r>
              <a:rPr lang="zh-TW" altLang="en-US" sz="1400" kern="0" dirty="0">
                <a:solidFill>
                  <a:srgbClr val="FFFFFF"/>
                </a:solidFill>
                <a:cs typeface="Arial"/>
                <a:sym typeface="Arial"/>
              </a:rPr>
              <a:t>輸出</a:t>
            </a:r>
          </a:p>
        </p:txBody>
      </p:sp>
      <p:sp>
        <p:nvSpPr>
          <p:cNvPr id="22" name="矩形 23">
            <a:extLst>
              <a:ext uri="{FF2B5EF4-FFF2-40B4-BE49-F238E27FC236}">
                <a16:creationId xmlns:a16="http://schemas.microsoft.com/office/drawing/2014/main" id="{9D69D3BA-351D-314D-AF89-F305F61A237A}"/>
              </a:ext>
            </a:extLst>
          </p:cNvPr>
          <p:cNvSpPr/>
          <p:nvPr/>
        </p:nvSpPr>
        <p:spPr>
          <a:xfrm>
            <a:off x="2028815" y="4652783"/>
            <a:ext cx="1535522" cy="766887"/>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23" name="矩形 24">
            <a:extLst>
              <a:ext uri="{FF2B5EF4-FFF2-40B4-BE49-F238E27FC236}">
                <a16:creationId xmlns:a16="http://schemas.microsoft.com/office/drawing/2014/main" id="{61528577-B227-C34A-B2DD-D00684BB6189}"/>
              </a:ext>
            </a:extLst>
          </p:cNvPr>
          <p:cNvSpPr/>
          <p:nvPr/>
        </p:nvSpPr>
        <p:spPr>
          <a:xfrm>
            <a:off x="7336629" y="4806198"/>
            <a:ext cx="2457724" cy="307777"/>
          </a:xfrm>
          <a:prstGeom prst="rect">
            <a:avLst/>
          </a:prstGeom>
          <a:solidFill>
            <a:srgbClr val="EEEEEE">
              <a:lumMod val="90000"/>
            </a:srgbClr>
          </a:solidFill>
        </p:spPr>
        <p:txBody>
          <a:bodyPr wrap="none">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zh-TW" altLang="en-US" sz="1400" b="0" i="0" u="none" strike="noStrike" kern="0" cap="none" spc="0" normalizeH="0" baseline="0" noProof="0" dirty="0">
                <a:ln>
                  <a:noFill/>
                </a:ln>
                <a:solidFill>
                  <a:srgbClr val="000000"/>
                </a:solidFill>
                <a:effectLst/>
                <a:uLnTx/>
                <a:uFillTx/>
                <a:cs typeface="Arial"/>
                <a:sym typeface="Arial"/>
              </a:rPr>
              <a:t>共有</a:t>
            </a:r>
            <a:r>
              <a:rPr kumimoji="0" lang="en-US" altLang="zh-TW" sz="1400" b="0" i="0" u="none" strike="noStrike" kern="0" cap="none" spc="0" normalizeH="0" baseline="0" noProof="0" dirty="0">
                <a:ln>
                  <a:noFill/>
                </a:ln>
                <a:solidFill>
                  <a:srgbClr val="000000"/>
                </a:solidFill>
                <a:effectLst/>
                <a:uLnTx/>
                <a:uFillTx/>
                <a:cs typeface="Arial"/>
                <a:sym typeface="Arial"/>
              </a:rPr>
              <a:t>54</a:t>
            </a:r>
            <a:r>
              <a:rPr kumimoji="0" lang="zh-TW" altLang="en-US" sz="1400" b="0" i="0" u="none" strike="noStrike" kern="0" cap="none" spc="0" normalizeH="0" baseline="0" noProof="0" dirty="0">
                <a:ln>
                  <a:noFill/>
                </a:ln>
                <a:solidFill>
                  <a:srgbClr val="000000"/>
                </a:solidFill>
                <a:effectLst/>
                <a:uLnTx/>
                <a:uFillTx/>
                <a:cs typeface="Arial"/>
                <a:sym typeface="Arial"/>
              </a:rPr>
              <a:t>個輸入特徵，</a:t>
            </a:r>
            <a:r>
              <a:rPr kumimoji="0" lang="en-US" altLang="zh-TW" sz="1400" b="0" i="0" u="none" strike="noStrike" kern="0" cap="none" spc="0" normalizeH="0" baseline="0" noProof="0" dirty="0">
                <a:ln>
                  <a:noFill/>
                </a:ln>
                <a:solidFill>
                  <a:srgbClr val="000000"/>
                </a:solidFill>
                <a:effectLst/>
                <a:uLnTx/>
                <a:uFillTx/>
                <a:cs typeface="Arial"/>
                <a:sym typeface="Arial"/>
              </a:rPr>
              <a:t>1</a:t>
            </a:r>
            <a:r>
              <a:rPr kumimoji="0" lang="zh-TW" altLang="en-US" sz="1400" b="0" i="0" u="none" strike="noStrike" kern="0" cap="none" spc="0" normalizeH="0" baseline="0" noProof="0" dirty="0">
                <a:ln>
                  <a:noFill/>
                </a:ln>
                <a:solidFill>
                  <a:srgbClr val="000000"/>
                </a:solidFill>
                <a:effectLst/>
                <a:uLnTx/>
                <a:uFillTx/>
                <a:cs typeface="Arial"/>
                <a:sym typeface="Arial"/>
              </a:rPr>
              <a:t>個輸出</a:t>
            </a:r>
          </a:p>
        </p:txBody>
      </p:sp>
      <p:pic>
        <p:nvPicPr>
          <p:cNvPr id="24" name="Picture 4">
            <a:extLst>
              <a:ext uri="{FF2B5EF4-FFF2-40B4-BE49-F238E27FC236}">
                <a16:creationId xmlns:a16="http://schemas.microsoft.com/office/drawing/2014/main" id="{5A24DD68-3DC0-4A41-9923-CFF88818FA06}"/>
              </a:ext>
            </a:extLst>
          </p:cNvPr>
          <p:cNvPicPr>
            <a:picLocks noChangeAspect="1"/>
          </p:cNvPicPr>
          <p:nvPr/>
        </p:nvPicPr>
        <p:blipFill>
          <a:blip r:embed="rId2"/>
          <a:stretch>
            <a:fillRect/>
          </a:stretch>
        </p:blipFill>
        <p:spPr>
          <a:xfrm>
            <a:off x="6724544" y="4535385"/>
            <a:ext cx="612085" cy="612085"/>
          </a:xfrm>
          <a:prstGeom prst="rect">
            <a:avLst/>
          </a:prstGeom>
        </p:spPr>
      </p:pic>
    </p:spTree>
    <p:extLst>
      <p:ext uri="{BB962C8B-B14F-4D97-AF65-F5344CB8AC3E}">
        <p14:creationId xmlns:p14="http://schemas.microsoft.com/office/powerpoint/2010/main" val="435822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7504</TotalTime>
  <Words>740</Words>
  <Application>Microsoft Macintosh PowerPoint</Application>
  <PresentationFormat>Widescreen</PresentationFormat>
  <Paragraphs>99</Paragraphs>
  <Slides>9</Slides>
  <Notes>7</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9</vt:i4>
      </vt:variant>
    </vt:vector>
  </HeadingPairs>
  <TitlesOfParts>
    <vt:vector size="21" baseType="lpstr">
      <vt:lpstr>等线</vt:lpstr>
      <vt:lpstr>微软雅黑</vt:lpstr>
      <vt:lpstr>Arial</vt:lpstr>
      <vt:lpstr>Calibri</vt:lpstr>
      <vt:lpstr>Century Gothic</vt:lpstr>
      <vt:lpstr>Hack Nerd Font</vt:lpstr>
      <vt:lpstr>Helvetica Neue</vt:lpstr>
      <vt:lpstr>Helvetica Neue Bold Condensed</vt:lpstr>
      <vt:lpstr>Segoe UI Light</vt:lpstr>
      <vt:lpstr>Office 主题</vt:lpstr>
      <vt:lpstr>OfficePLUS</vt:lpstr>
      <vt:lpstr>PowerPoint.Show.12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381</cp:revision>
  <dcterms:created xsi:type="dcterms:W3CDTF">2015-08-18T02:51:41Z</dcterms:created>
  <dcterms:modified xsi:type="dcterms:W3CDTF">2020-09-26T14:20:41Z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